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4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Lst>
  <p:sldSz cx="9144000" cy="5143500" type="screen16x9"/>
  <p:notesSz cx="6858000" cy="9144000"/>
  <p:embeddedFontLst>
    <p:embeddedFont>
      <p:font typeface="Proxima Nova" panose="020B0604020202020204" charset="0"/>
      <p:regular r:id="rId43"/>
      <p:bold r:id="rId44"/>
      <p:italic r:id="rId45"/>
      <p:boldItalic r:id="rId46"/>
    </p:embeddedFont>
    <p:embeddedFont>
      <p:font typeface="Calibri" panose="020F050202020403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4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6633440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65188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High school students old enough to see the graphic nature of the crisis; topics not over their heads, they can understand the complexities of this war and the implications the war will inevitably have on Syria and the world</a:t>
            </a:r>
          </a:p>
        </p:txBody>
      </p:sp>
    </p:spTree>
    <p:extLst>
      <p:ext uri="{BB962C8B-B14F-4D97-AF65-F5344CB8AC3E}">
        <p14:creationId xmlns:p14="http://schemas.microsoft.com/office/powerpoint/2010/main" val="3988724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12376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30189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864638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241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53088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Before:</a:t>
            </a:r>
          </a:p>
          <a:p>
            <a:pPr marL="457200" lvl="0" indent="-228600">
              <a:spcBef>
                <a:spcPts val="0"/>
              </a:spcBef>
              <a:buChar char="-"/>
            </a:pPr>
            <a:r>
              <a:rPr lang="en"/>
              <a:t>Syrian refugees. The Syrian war taking place. Many Syrian civilians being harmed. Innocent people being killed. America’s responsibility to help.</a:t>
            </a:r>
          </a:p>
          <a:p>
            <a:pPr marL="457200" lvl="0" indent="-228600" rtl="0">
              <a:spcBef>
                <a:spcPts val="0"/>
              </a:spcBef>
              <a:buChar char="-"/>
            </a:pPr>
            <a:r>
              <a:rPr lang="en"/>
              <a:t>I feel like Syria’s unique culture has been shadowed by ISIS and the civil warfare that has plagued the country for many years.</a:t>
            </a:r>
          </a:p>
          <a:p>
            <a:pPr marL="457200" lvl="0" indent="-228600" rtl="0">
              <a:spcBef>
                <a:spcPts val="0"/>
              </a:spcBef>
              <a:buChar char="-"/>
            </a:pPr>
            <a:r>
              <a:rPr lang="en"/>
              <a:t>I really don’t know too  much about Syria except for the fact that it’s not a great place right now. </a:t>
            </a:r>
          </a:p>
          <a:p>
            <a:pPr marL="457200" lvl="0" indent="-228600" rtl="0">
              <a:spcBef>
                <a:spcPts val="0"/>
              </a:spcBef>
              <a:buChar char="-"/>
            </a:pPr>
            <a:r>
              <a:rPr lang="en"/>
              <a:t>I think of a predominantly Islamic foreign nation that is currently troubled by ISIS.</a:t>
            </a:r>
          </a:p>
          <a:p>
            <a:pPr marL="457200" lvl="0" indent="-228600" rtl="0">
              <a:spcBef>
                <a:spcPts val="0"/>
              </a:spcBef>
              <a:buChar char="-"/>
            </a:pPr>
            <a:r>
              <a:rPr lang="en"/>
              <a:t>Foreign land. A lot of people with clothes that cover their faces and bodies.</a:t>
            </a:r>
          </a:p>
          <a:p>
            <a:pPr marL="457200" lvl="0" indent="-228600" rtl="0">
              <a:spcBef>
                <a:spcPts val="0"/>
              </a:spcBef>
              <a:buChar char="-"/>
            </a:pPr>
            <a:r>
              <a:rPr lang="en"/>
              <a:t>Civil war. Middle east. Culture. Russia, USA. Kurdish. Unstable. Fighting.</a:t>
            </a:r>
          </a:p>
          <a:p>
            <a:pPr marL="457200" lvl="0" indent="-228600" rtl="0">
              <a:spcBef>
                <a:spcPts val="0"/>
              </a:spcBef>
              <a:buChar char="-"/>
            </a:pPr>
            <a:r>
              <a:rPr lang="en"/>
              <a:t>A war torn country that would really benefit if ISIS would stop fighting everyone, also after ISIS is gone could be a beautiful country.</a:t>
            </a:r>
          </a:p>
          <a:p>
            <a:pPr marL="457200" lvl="0" indent="-228600" rtl="0">
              <a:spcBef>
                <a:spcPts val="0"/>
              </a:spcBef>
              <a:buChar char="-"/>
            </a:pPr>
            <a:r>
              <a:rPr lang="en"/>
              <a:t>Not my problem.</a:t>
            </a:r>
          </a:p>
          <a:p>
            <a:pPr lvl="0" rtl="0">
              <a:spcBef>
                <a:spcPts val="0"/>
              </a:spcBef>
              <a:buNone/>
            </a:pPr>
            <a:r>
              <a:rPr lang="en"/>
              <a:t>After:</a:t>
            </a:r>
          </a:p>
          <a:p>
            <a:pPr marL="457200" lvl="0" indent="-228600" rtl="0">
              <a:spcBef>
                <a:spcPts val="0"/>
              </a:spcBef>
              <a:buChar char="-"/>
            </a:pPr>
            <a:r>
              <a:rPr lang="en"/>
              <a:t>Peaceful people. We shouldn’t categorize people into groups based off of religion. But people are quick to think of ISIS.</a:t>
            </a:r>
          </a:p>
          <a:p>
            <a:pPr marL="457200" lvl="0" indent="-228600" rtl="0">
              <a:spcBef>
                <a:spcPts val="0"/>
              </a:spcBef>
              <a:buChar char="-"/>
            </a:pPr>
            <a:r>
              <a:rPr lang="en"/>
              <a:t>A country full of refugees and a corrupt government all while threatened by terrorist group ISIS.</a:t>
            </a:r>
          </a:p>
          <a:p>
            <a:pPr marL="457200" lvl="0" indent="-228600" rtl="0">
              <a:spcBef>
                <a:spcPts val="0"/>
              </a:spcBef>
              <a:buChar char="-"/>
            </a:pPr>
            <a:r>
              <a:rPr lang="en"/>
              <a:t>Used to be one of the most peaceful countries, but now is one of the most dangerous.</a:t>
            </a:r>
          </a:p>
          <a:p>
            <a:pPr marL="457200" lvl="0" indent="-228600" rtl="0">
              <a:spcBef>
                <a:spcPts val="0"/>
              </a:spcBef>
              <a:buChar char="-"/>
            </a:pPr>
            <a:r>
              <a:rPr lang="en"/>
              <a:t>Destruction and war that is not supported by the majority of people.</a:t>
            </a:r>
          </a:p>
          <a:p>
            <a:pPr marL="457200" lvl="0" indent="-228600" rtl="0">
              <a:spcBef>
                <a:spcPts val="0"/>
              </a:spcBef>
              <a:buChar char="-"/>
            </a:pPr>
            <a:r>
              <a:rPr lang="en"/>
              <a:t>Corruption and senseless fighting. Previously, my answer was ISIS.</a:t>
            </a:r>
          </a:p>
          <a:p>
            <a:pPr marL="457200" lvl="0" indent="-228600" rtl="0">
              <a:spcBef>
                <a:spcPts val="0"/>
              </a:spcBef>
              <a:buChar char="-"/>
            </a:pPr>
            <a:r>
              <a:rPr lang="en"/>
              <a:t>Bad situation that is partially America’s fault.</a:t>
            </a:r>
          </a:p>
          <a:p>
            <a:pPr marL="457200" lvl="0" indent="-228600" rtl="0">
              <a:spcBef>
                <a:spcPts val="0"/>
              </a:spcBef>
              <a:buChar char="-"/>
            </a:pPr>
            <a:r>
              <a:rPr lang="en"/>
              <a:t>Not so different from the rest of us.</a:t>
            </a:r>
          </a:p>
          <a:p>
            <a:pPr marL="457200" lvl="0" indent="-228600" rtl="0">
              <a:spcBef>
                <a:spcPts val="0"/>
              </a:spcBef>
              <a:buChar char="-"/>
            </a:pPr>
            <a:r>
              <a:rPr lang="en"/>
              <a:t>Now when I hear Syria, I think of a country that is divided. Not all citizens partake in the fighting or the warfare. There are aspects of Syrian culture that are heart warming, like emphasis on family time.</a:t>
            </a:r>
          </a:p>
          <a:p>
            <a:pPr marL="457200" lvl="0" indent="-228600" rtl="0">
              <a:spcBef>
                <a:spcPts val="0"/>
              </a:spcBef>
              <a:buChar char="-"/>
            </a:pPr>
            <a:r>
              <a:rPr lang="en"/>
              <a:t>Refugees needing to get to the states and away from the war.</a:t>
            </a:r>
          </a:p>
          <a:p>
            <a:pPr marL="457200" lvl="0" indent="-228600" rtl="0">
              <a:spcBef>
                <a:spcPts val="0"/>
              </a:spcBef>
              <a:buChar char="-"/>
            </a:pPr>
            <a:r>
              <a:rPr lang="en"/>
              <a:t>I now think misinterpreted. </a:t>
            </a:r>
          </a:p>
        </p:txBody>
      </p:sp>
    </p:spTree>
    <p:extLst>
      <p:ext uri="{BB962C8B-B14F-4D97-AF65-F5344CB8AC3E}">
        <p14:creationId xmlns:p14="http://schemas.microsoft.com/office/powerpoint/2010/main" val="697075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
              <a:t>95% after</a:t>
            </a:r>
          </a:p>
        </p:txBody>
      </p:sp>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6830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1247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Before:</a:t>
            </a:r>
          </a:p>
          <a:p>
            <a:pPr marL="457200" lvl="0" indent="-228600" rtl="0">
              <a:spcBef>
                <a:spcPts val="0"/>
              </a:spcBef>
              <a:buChar char="-"/>
            </a:pPr>
            <a:r>
              <a:rPr lang="en"/>
              <a:t>It is a civil war between ISIS and the rebel fighters.</a:t>
            </a:r>
          </a:p>
          <a:p>
            <a:pPr marL="457200" lvl="0" indent="-228600">
              <a:spcBef>
                <a:spcPts val="0"/>
              </a:spcBef>
              <a:buChar char="-"/>
            </a:pPr>
            <a:r>
              <a:rPr lang="en"/>
              <a:t>ISIS has taken over causing citizens to flee.</a:t>
            </a:r>
          </a:p>
          <a:p>
            <a:pPr marL="457200" lvl="0" indent="-228600">
              <a:spcBef>
                <a:spcPts val="0"/>
              </a:spcBef>
              <a:buChar char="-"/>
            </a:pPr>
            <a:r>
              <a:rPr lang="en"/>
              <a:t>Bashar al Assad is a dictator who is being opposed by a rebel group within Syria. Al Assad is backed by Russia and the USA is backing the rebels. Ceasefire agreements have failed and Russia is possibly attacking rebels, not ISIS. The kurds also have a part in it. </a:t>
            </a:r>
          </a:p>
          <a:p>
            <a:pPr marL="457200" lvl="0" indent="-228600" rtl="0">
              <a:spcBef>
                <a:spcPts val="0"/>
              </a:spcBef>
              <a:buChar char="-"/>
            </a:pPr>
            <a:r>
              <a:rPr lang="en"/>
              <a:t>I don’t know anything about the war.</a:t>
            </a:r>
          </a:p>
          <a:p>
            <a:pPr marL="457200" lvl="0" indent="-228600">
              <a:spcBef>
                <a:spcPts val="0"/>
              </a:spcBef>
              <a:buChar char="-"/>
            </a:pPr>
            <a:r>
              <a:rPr lang="en"/>
              <a:t>Involves ISIS-- many Syrians involved with ISIS; war is unfortunate, but </a:t>
            </a:r>
            <a:r>
              <a:rPr lang="en" u="sng"/>
              <a:t>NOT</a:t>
            </a:r>
            <a:r>
              <a:rPr lang="en"/>
              <a:t> USA’s problem.</a:t>
            </a:r>
          </a:p>
          <a:p>
            <a:pPr marL="457200" lvl="0" indent="-228600">
              <a:spcBef>
                <a:spcPts val="0"/>
              </a:spcBef>
              <a:buChar char="-"/>
            </a:pPr>
            <a:r>
              <a:rPr lang="en"/>
              <a:t>I know that there are multiple groups fighting for control of the oil wells and land in Syria. The largest and most threatening group is ISIS; many countries have vowed to fight against its bases in Syria. Innocent children are bombed or forced out of the country into refugee camps. It is mutually considered an international crisis/emergency.</a:t>
            </a:r>
          </a:p>
          <a:p>
            <a:pPr marL="457200" lvl="0" indent="-228600" rtl="0">
              <a:spcBef>
                <a:spcPts val="0"/>
              </a:spcBef>
              <a:buChar char="-"/>
            </a:pPr>
            <a:r>
              <a:rPr lang="en"/>
              <a:t>Islamic radical terrorists have invaded the country in order to bring its land and people under control of ISIS. There are fundamental differences in the practice of Islam and a large divide splits the two sides because of this.</a:t>
            </a:r>
          </a:p>
          <a:p>
            <a:pPr lvl="0">
              <a:spcBef>
                <a:spcPts val="0"/>
              </a:spcBef>
              <a:buNone/>
            </a:pPr>
            <a:r>
              <a:rPr lang="en"/>
              <a:t>After:</a:t>
            </a:r>
          </a:p>
          <a:p>
            <a:pPr marL="457200" lvl="0" indent="-228600">
              <a:spcBef>
                <a:spcPts val="0"/>
              </a:spcBef>
              <a:buChar char="-"/>
            </a:pPr>
            <a:r>
              <a:rPr lang="en"/>
              <a:t>The war is similar to our revolution.</a:t>
            </a:r>
          </a:p>
          <a:p>
            <a:pPr marL="457200" lvl="0" indent="-228600">
              <a:spcBef>
                <a:spcPts val="0"/>
              </a:spcBef>
              <a:buChar char="-"/>
            </a:pPr>
            <a:r>
              <a:rPr lang="en"/>
              <a:t>A political, radical group called ISIS is attacking nearby people in order to expand its territory.</a:t>
            </a:r>
          </a:p>
          <a:p>
            <a:pPr marL="457200" lvl="0" indent="-228600">
              <a:spcBef>
                <a:spcPts val="0"/>
              </a:spcBef>
              <a:buChar char="-"/>
            </a:pPr>
            <a:r>
              <a:rPr lang="en"/>
              <a:t>It is a political war, with the word religion used to justify acts.</a:t>
            </a:r>
          </a:p>
          <a:p>
            <a:pPr marL="457200" lvl="0" indent="-228600">
              <a:spcBef>
                <a:spcPts val="0"/>
              </a:spcBef>
              <a:buChar char="-"/>
            </a:pPr>
            <a:r>
              <a:rPr lang="en"/>
              <a:t>I knew before the presentation that there were a lot of people killed. But now I know why, and it hurts me to know its because of what they believe. </a:t>
            </a:r>
          </a:p>
          <a:p>
            <a:pPr marL="457200" lvl="0" indent="-228600">
              <a:spcBef>
                <a:spcPts val="0"/>
              </a:spcBef>
              <a:buChar char="-"/>
            </a:pPr>
            <a:r>
              <a:rPr lang="en"/>
              <a:t>People are getting killed for the smallest things, like even speaking their opinion.</a:t>
            </a:r>
          </a:p>
          <a:p>
            <a:pPr marL="457200" lvl="0" indent="-228600">
              <a:spcBef>
                <a:spcPts val="0"/>
              </a:spcBef>
              <a:buChar char="-"/>
            </a:pPr>
            <a:r>
              <a:rPr lang="en"/>
              <a:t>3 groups are all fighting for power-- while global superpowers sit back and watch it happen. </a:t>
            </a:r>
          </a:p>
          <a:p>
            <a:pPr lvl="0">
              <a:spcBef>
                <a:spcPts val="0"/>
              </a:spcBef>
              <a:buNone/>
            </a:pPr>
            <a:endParaRPr/>
          </a:p>
        </p:txBody>
      </p:sp>
    </p:spTree>
    <p:extLst>
      <p:ext uri="{BB962C8B-B14F-4D97-AF65-F5344CB8AC3E}">
        <p14:creationId xmlns:p14="http://schemas.microsoft.com/office/powerpoint/2010/main" val="434099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15094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
              <a:t>I ask you to think back to the videos you viewed earlier and recognize why students felt this way</a:t>
            </a:r>
          </a:p>
        </p:txBody>
      </p:sp>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3857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
              <a:t>Stairstep decline after</a:t>
            </a:r>
          </a:p>
          <a:p>
            <a:pPr lvl="0">
              <a:spcBef>
                <a:spcPts val="0"/>
              </a:spcBef>
              <a:buNone/>
            </a:pPr>
            <a:r>
              <a:rPr lang="en"/>
              <a:t>Mostly 3 and 4 before</a:t>
            </a:r>
          </a:p>
        </p:txBody>
      </p:sp>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8917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Before:</a:t>
            </a:r>
          </a:p>
          <a:p>
            <a:pPr marL="457200" lvl="0" indent="-228600" rtl="0">
              <a:spcBef>
                <a:spcPts val="0"/>
              </a:spcBef>
              <a:buChar char="-"/>
            </a:pPr>
            <a:r>
              <a:rPr lang="en"/>
              <a:t>Other countries have </a:t>
            </a:r>
            <a:r>
              <a:rPr lang="en" u="sng"/>
              <a:t>OPENLY</a:t>
            </a:r>
            <a:r>
              <a:rPr lang="en"/>
              <a:t> stated </a:t>
            </a:r>
            <a:r>
              <a:rPr lang="en" u="sng"/>
              <a:t>REGRET</a:t>
            </a:r>
            <a:r>
              <a:rPr lang="en"/>
              <a:t> to letting Syrian “refugees” in...cause of </a:t>
            </a:r>
            <a:r>
              <a:rPr lang="en" u="sng"/>
              <a:t>TROUBLE</a:t>
            </a:r>
            <a:r>
              <a:rPr lang="en"/>
              <a:t> and possible terrorism.</a:t>
            </a:r>
          </a:p>
          <a:p>
            <a:pPr marL="457200" lvl="0" indent="-228600" rtl="0">
              <a:spcBef>
                <a:spcPts val="0"/>
              </a:spcBef>
              <a:buChar char="-"/>
            </a:pPr>
            <a:r>
              <a:rPr lang="en"/>
              <a:t>Because we do not know who these people are trying to enter our country. While, it is terrible, we are not responsible.</a:t>
            </a:r>
          </a:p>
          <a:p>
            <a:pPr marL="457200" lvl="0" indent="-228600" rtl="0">
              <a:spcBef>
                <a:spcPts val="0"/>
              </a:spcBef>
              <a:buChar char="-"/>
            </a:pPr>
            <a:r>
              <a:rPr lang="en"/>
              <a:t>I do not believe there is any way to successfully filter genuine good people from terrorists. The lives of my family and friends mean more to me than those of Syrians.</a:t>
            </a:r>
          </a:p>
          <a:p>
            <a:pPr marL="457200" lvl="0" indent="-228600" rtl="0">
              <a:spcBef>
                <a:spcPts val="0"/>
              </a:spcBef>
              <a:buChar char="-"/>
            </a:pPr>
            <a:r>
              <a:rPr lang="en"/>
              <a:t>They’re people. People who are trying to escape a country where civilians are being killed as a result of this war. Fear is preventing America from doing what is right.</a:t>
            </a:r>
          </a:p>
          <a:p>
            <a:pPr marL="457200" lvl="0" indent="-228600" rtl="0">
              <a:spcBef>
                <a:spcPts val="0"/>
              </a:spcBef>
              <a:buChar char="-"/>
            </a:pPr>
            <a:r>
              <a:rPr lang="en"/>
              <a:t>I think it is our duty as a super power to give aid to people in need.</a:t>
            </a:r>
          </a:p>
          <a:p>
            <a:pPr marL="457200" lvl="0" indent="-228600" rtl="0">
              <a:spcBef>
                <a:spcPts val="0"/>
              </a:spcBef>
              <a:buChar char="-"/>
            </a:pPr>
            <a:r>
              <a:rPr lang="en"/>
              <a:t>I feel in order to make terrorism as low risk as possible, we need to not accept any refugees. They could be terrorists themselves or even if they aren’t, their presence will start something.</a:t>
            </a:r>
          </a:p>
          <a:p>
            <a:pPr marL="457200" lvl="0" indent="-228600" rtl="0">
              <a:spcBef>
                <a:spcPts val="0"/>
              </a:spcBef>
              <a:buChar char="-"/>
            </a:pPr>
            <a:r>
              <a:rPr lang="en"/>
              <a:t>Because one bad apple doesn’t spoil the whole batch.</a:t>
            </a:r>
          </a:p>
          <a:p>
            <a:pPr marL="457200" lvl="0" indent="-228600" rtl="0">
              <a:spcBef>
                <a:spcPts val="0"/>
              </a:spcBef>
              <a:buChar char="-"/>
            </a:pPr>
            <a:r>
              <a:rPr lang="en"/>
              <a:t>Many of these Syrians need a strong, safe place to live after the war trauma they’ve been through. However, there is no good way to sort out the real terrorists from the needy refugees. Terrorists in the U.S. could bring it down and cause it to fall with Syria.</a:t>
            </a:r>
          </a:p>
          <a:p>
            <a:pPr marL="457200" lvl="0" indent="-228600" rtl="0">
              <a:spcBef>
                <a:spcPts val="0"/>
              </a:spcBef>
              <a:buChar char="-"/>
            </a:pPr>
            <a:r>
              <a:rPr lang="en"/>
              <a:t>So they don’t come bomb us all.</a:t>
            </a:r>
          </a:p>
          <a:p>
            <a:pPr lvl="0" rtl="0">
              <a:spcBef>
                <a:spcPts val="0"/>
              </a:spcBef>
              <a:buNone/>
            </a:pPr>
            <a:endParaRPr/>
          </a:p>
          <a:p>
            <a:pPr lvl="0" rtl="0">
              <a:spcBef>
                <a:spcPts val="0"/>
              </a:spcBef>
              <a:buNone/>
            </a:pPr>
            <a:r>
              <a:rPr lang="en"/>
              <a:t>After:</a:t>
            </a:r>
          </a:p>
          <a:p>
            <a:pPr marL="457200" lvl="0" indent="-228600" rtl="0">
              <a:spcBef>
                <a:spcPts val="0"/>
              </a:spcBef>
              <a:buChar char="-"/>
            </a:pPr>
            <a:r>
              <a:rPr lang="en"/>
              <a:t>Syria is very dangerous and we devalue human life when we don’t give them a chance to leave the prison that they are living in. </a:t>
            </a:r>
          </a:p>
          <a:p>
            <a:pPr marL="457200" lvl="0" indent="-228600" rtl="0">
              <a:spcBef>
                <a:spcPts val="0"/>
              </a:spcBef>
              <a:buChar char="-"/>
            </a:pPr>
            <a:r>
              <a:rPr lang="en"/>
              <a:t>I believe we are a country built on immigrants and different religions. We have the resources; we should help. </a:t>
            </a:r>
          </a:p>
          <a:p>
            <a:pPr marL="457200" lvl="0" indent="-228600" rtl="0">
              <a:spcBef>
                <a:spcPts val="0"/>
              </a:spcBef>
              <a:buChar char="-"/>
            </a:pPr>
            <a:r>
              <a:rPr lang="en"/>
              <a:t>Syrians are people just like us, still human. And need rights as well to feel safe.</a:t>
            </a:r>
          </a:p>
          <a:p>
            <a:pPr marL="457200" lvl="0" indent="-228600" rtl="0">
              <a:spcBef>
                <a:spcPts val="0"/>
              </a:spcBef>
              <a:buChar char="-"/>
            </a:pPr>
            <a:r>
              <a:rPr lang="en"/>
              <a:t>We don’t know what they have gone through to get here or what they have seen.</a:t>
            </a:r>
          </a:p>
          <a:p>
            <a:pPr marL="457200" lvl="0" indent="-228600" rtl="0">
              <a:spcBef>
                <a:spcPts val="0"/>
              </a:spcBef>
              <a:buChar char="-"/>
            </a:pPr>
            <a:r>
              <a:rPr lang="en"/>
              <a:t>I understand the fear many have about ISIS sneaking in, but it is not fair for those searching for life.</a:t>
            </a:r>
          </a:p>
          <a:p>
            <a:pPr marL="457200" lvl="0" indent="-228600" rtl="0">
              <a:spcBef>
                <a:spcPts val="0"/>
              </a:spcBef>
              <a:buChar char="-"/>
            </a:pPr>
            <a:r>
              <a:rPr lang="en"/>
              <a:t>We can’t screen all of them. 99% good, but have to protect our own first against people intending to do harm. </a:t>
            </a:r>
          </a:p>
          <a:p>
            <a:pPr marL="457200" lvl="0" indent="-228600" rtl="0">
              <a:spcBef>
                <a:spcPts val="0"/>
              </a:spcBef>
              <a:buChar char="-"/>
            </a:pPr>
            <a:r>
              <a:rPr lang="en"/>
              <a:t>We have enough immigrants.</a:t>
            </a:r>
          </a:p>
          <a:p>
            <a:pPr marL="457200" lvl="0" indent="-228600" rtl="0">
              <a:spcBef>
                <a:spcPts val="0"/>
              </a:spcBef>
              <a:buChar char="-"/>
            </a:pPr>
            <a:r>
              <a:rPr lang="en"/>
              <a:t>I think they should be able to get out, but it’s not the USA’s job so I understand the government’s point of view.</a:t>
            </a:r>
          </a:p>
        </p:txBody>
      </p:sp>
    </p:spTree>
    <p:extLst>
      <p:ext uri="{BB962C8B-B14F-4D97-AF65-F5344CB8AC3E}">
        <p14:creationId xmlns:p14="http://schemas.microsoft.com/office/powerpoint/2010/main" val="1572741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
              <a:t>Full support first</a:t>
            </a:r>
          </a:p>
          <a:p>
            <a:pPr lvl="0">
              <a:spcBef>
                <a:spcPts val="0"/>
              </a:spcBef>
              <a:buNone/>
            </a:pPr>
            <a:r>
              <a:rPr lang="en"/>
              <a:t>Decline in theoretical support and open door with restrictions, presumably moved to full support</a:t>
            </a:r>
          </a:p>
          <a:p>
            <a:pPr lvl="0">
              <a:spcBef>
                <a:spcPts val="0"/>
              </a:spcBef>
              <a:buNone/>
            </a:pPr>
            <a:r>
              <a:rPr lang="en"/>
              <a:t>Decline in unsure/uninvolved implies we did successfully synthesize learning</a:t>
            </a:r>
          </a:p>
          <a:p>
            <a:pPr lvl="0">
              <a:spcBef>
                <a:spcPts val="0"/>
              </a:spcBef>
              <a:buNone/>
            </a:pPr>
            <a:r>
              <a:rPr lang="en"/>
              <a:t>Increase in sympathy</a:t>
            </a:r>
          </a:p>
          <a:p>
            <a:pPr lvl="0">
              <a:spcBef>
                <a:spcPts val="0"/>
              </a:spcBef>
              <a:buNone/>
            </a:pPr>
            <a:r>
              <a:rPr lang="en"/>
              <a:t>Decrease is no support of Syrian entry, which is exactly what we would have hoped for</a:t>
            </a:r>
          </a:p>
          <a:p>
            <a:pPr lvl="0">
              <a:spcBef>
                <a:spcPts val="0"/>
              </a:spcBef>
              <a:buNone/>
            </a:pPr>
            <a:r>
              <a:rPr lang="en"/>
              <a:t>Dismissive of social responsibility, devoid of concern, and fear did not change</a:t>
            </a:r>
          </a:p>
        </p:txBody>
      </p:sp>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2750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2341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6767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1031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400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0" name="Shape 3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9507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
              <a:t>We decided to combine these two to see what differences were revealed between students’ own conceptions and conceptions of their community… powerlessness</a:t>
            </a:r>
          </a:p>
        </p:txBody>
      </p:sp>
      <p:sp>
        <p:nvSpPr>
          <p:cNvPr id="316" name="Shape 3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1476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17500">
              <a:lnSpc>
                <a:spcPct val="115000"/>
              </a:lnSpc>
              <a:spcBef>
                <a:spcPts val="0"/>
              </a:spcBef>
              <a:buClr>
                <a:schemeClr val="accent3"/>
              </a:buClr>
              <a:buSzPct val="100000"/>
              <a:buFont typeface="Proxima Nova"/>
              <a:buChar char="-"/>
            </a:pPr>
            <a:r>
              <a:rPr lang="en" sz="1400">
                <a:solidFill>
                  <a:schemeClr val="accent3"/>
                </a:solidFill>
                <a:latin typeface="Proxima Nova"/>
                <a:ea typeface="Proxima Nova"/>
                <a:cs typeface="Proxima Nova"/>
                <a:sym typeface="Proxima Nova"/>
              </a:rPr>
              <a:t>Conflict between long-serving government and rebel groups</a:t>
            </a:r>
          </a:p>
          <a:p>
            <a:pPr marL="914400" lvl="1" indent="-228600">
              <a:lnSpc>
                <a:spcPct val="115000"/>
              </a:lnSpc>
              <a:spcBef>
                <a:spcPts val="0"/>
              </a:spcBef>
              <a:buClr>
                <a:schemeClr val="accent3"/>
              </a:buClr>
              <a:buFont typeface="Proxima Nova"/>
              <a:buChar char="-"/>
            </a:pPr>
            <a:r>
              <a:rPr lang="en" sz="1400">
                <a:solidFill>
                  <a:schemeClr val="accent3"/>
                </a:solidFill>
                <a:latin typeface="Proxima Nova"/>
                <a:ea typeface="Proxima Nova"/>
                <a:cs typeface="Proxima Nova"/>
                <a:sym typeface="Proxima Nova"/>
              </a:rPr>
              <a:t>Assad family has held power in Syria since 1971</a:t>
            </a:r>
          </a:p>
          <a:p>
            <a:pPr marL="914400" lvl="1" indent="-228600">
              <a:lnSpc>
                <a:spcPct val="115000"/>
              </a:lnSpc>
              <a:spcBef>
                <a:spcPts val="0"/>
              </a:spcBef>
              <a:buClr>
                <a:schemeClr val="accent3"/>
              </a:buClr>
              <a:buFont typeface="Proxima Nova"/>
              <a:buChar char="-"/>
            </a:pPr>
            <a:r>
              <a:rPr lang="en" sz="1400">
                <a:solidFill>
                  <a:schemeClr val="accent3"/>
                </a:solidFill>
                <a:latin typeface="Proxima Nova"/>
                <a:ea typeface="Proxima Nova"/>
                <a:cs typeface="Proxima Nova"/>
                <a:sym typeface="Proxima Nova"/>
              </a:rPr>
              <a:t>Assad family is not religiously extreme</a:t>
            </a:r>
          </a:p>
          <a:p>
            <a:pPr marL="457200" lvl="0" indent="-317500">
              <a:lnSpc>
                <a:spcPct val="115000"/>
              </a:lnSpc>
              <a:spcBef>
                <a:spcPts val="0"/>
              </a:spcBef>
              <a:buClr>
                <a:schemeClr val="accent3"/>
              </a:buClr>
              <a:buSzPct val="100000"/>
              <a:buFont typeface="Proxima Nova"/>
              <a:buChar char="-"/>
            </a:pPr>
            <a:r>
              <a:rPr lang="en" sz="1400">
                <a:solidFill>
                  <a:schemeClr val="accent3"/>
                </a:solidFill>
                <a:latin typeface="Proxima Nova"/>
                <a:ea typeface="Proxima Nova"/>
                <a:cs typeface="Proxima Nova"/>
                <a:sym typeface="Proxima Nova"/>
              </a:rPr>
              <a:t>Rebels are angry about failure of long-promised economic and political reforms</a:t>
            </a:r>
          </a:p>
          <a:p>
            <a:pPr marL="457200" lvl="0" indent="-317500">
              <a:lnSpc>
                <a:spcPct val="115000"/>
              </a:lnSpc>
              <a:spcBef>
                <a:spcPts val="0"/>
              </a:spcBef>
              <a:buClr>
                <a:schemeClr val="accent3"/>
              </a:buClr>
              <a:buSzPct val="100000"/>
              <a:buFont typeface="Proxima Nova"/>
              <a:buChar char="-"/>
            </a:pPr>
            <a:r>
              <a:rPr lang="en" sz="1400">
                <a:solidFill>
                  <a:schemeClr val="accent3"/>
                </a:solidFill>
                <a:latin typeface="Proxima Nova"/>
                <a:ea typeface="Proxima Nova"/>
                <a:cs typeface="Proxima Nova"/>
                <a:sym typeface="Proxima Nova"/>
              </a:rPr>
              <a:t>Conflict began March 6, 2011 after the jailing of young protesters who painted anti-regime graffiti</a:t>
            </a:r>
          </a:p>
          <a:p>
            <a:pPr marL="457200" lvl="0" indent="-317500">
              <a:lnSpc>
                <a:spcPct val="115000"/>
              </a:lnSpc>
              <a:spcBef>
                <a:spcPts val="0"/>
              </a:spcBef>
              <a:buClr>
                <a:schemeClr val="accent3"/>
              </a:buClr>
              <a:buSzPct val="100000"/>
              <a:buFont typeface="Proxima Nova"/>
              <a:buChar char="-"/>
            </a:pPr>
            <a:r>
              <a:rPr lang="en" sz="1400">
                <a:solidFill>
                  <a:schemeClr val="accent3"/>
                </a:solidFill>
                <a:latin typeface="Proxima Nova"/>
                <a:ea typeface="Proxima Nova"/>
                <a:cs typeface="Proxima Nova"/>
                <a:sym typeface="Proxima Nova"/>
              </a:rPr>
              <a:t>Some were killed in detention, leading to public protests fueled by anger about the failure of the government to punish the perpetrator</a:t>
            </a:r>
          </a:p>
          <a:p>
            <a:pPr marL="457200" lvl="0" indent="-317500">
              <a:lnSpc>
                <a:spcPct val="115000"/>
              </a:lnSpc>
              <a:spcBef>
                <a:spcPts val="0"/>
              </a:spcBef>
              <a:buClr>
                <a:schemeClr val="accent3"/>
              </a:buClr>
              <a:buSzPct val="100000"/>
              <a:buFont typeface="Proxima Nova"/>
              <a:buChar char="-"/>
            </a:pPr>
            <a:r>
              <a:rPr lang="en" sz="1400">
                <a:solidFill>
                  <a:schemeClr val="accent3"/>
                </a:solidFill>
                <a:latin typeface="Proxima Nova"/>
                <a:ea typeface="Proxima Nova"/>
                <a:cs typeface="Proxima Nova"/>
                <a:sym typeface="Proxima Nova"/>
              </a:rPr>
              <a:t>In April 2011, the Syrian Army fired on demonstrators and the protests became a full-scale armed rebellion</a:t>
            </a:r>
          </a:p>
          <a:p>
            <a:pPr marL="457200" lvl="0" indent="-317500">
              <a:lnSpc>
                <a:spcPct val="115000"/>
              </a:lnSpc>
              <a:spcBef>
                <a:spcPts val="0"/>
              </a:spcBef>
              <a:buClr>
                <a:schemeClr val="accent3"/>
              </a:buClr>
              <a:buSzPct val="100000"/>
              <a:buFont typeface="Proxima Nova"/>
              <a:buChar char="-"/>
            </a:pPr>
            <a:r>
              <a:rPr lang="en" sz="1400">
                <a:solidFill>
                  <a:schemeClr val="accent3"/>
                </a:solidFill>
                <a:latin typeface="Proxima Nova"/>
                <a:ea typeface="Proxima Nova"/>
                <a:cs typeface="Proxima Nova"/>
                <a:sym typeface="Proxima Nova"/>
              </a:rPr>
              <a:t>By July 2011, the Free Syrian Army (FSA) had formed</a:t>
            </a:r>
          </a:p>
          <a:p>
            <a:pPr marL="457200" lvl="0" indent="-317500">
              <a:lnSpc>
                <a:spcPct val="115000"/>
              </a:lnSpc>
              <a:spcBef>
                <a:spcPts val="0"/>
              </a:spcBef>
              <a:buClr>
                <a:schemeClr val="accent3"/>
              </a:buClr>
              <a:buSzPct val="100000"/>
              <a:buFont typeface="Proxima Nova"/>
              <a:buChar char="-"/>
            </a:pPr>
            <a:r>
              <a:rPr lang="en" sz="1400">
                <a:solidFill>
                  <a:schemeClr val="accent3"/>
                </a:solidFill>
                <a:latin typeface="Proxima Nova"/>
                <a:ea typeface="Proxima Nova"/>
                <a:cs typeface="Proxima Nova"/>
                <a:sym typeface="Proxima Nova"/>
              </a:rPr>
              <a:t>Assad regime vs Rebels vs ISIS</a:t>
            </a:r>
          </a:p>
          <a:p>
            <a:pPr marL="457200" lvl="0" indent="-317500">
              <a:lnSpc>
                <a:spcPct val="115000"/>
              </a:lnSpc>
              <a:spcBef>
                <a:spcPts val="0"/>
              </a:spcBef>
              <a:buClr>
                <a:schemeClr val="accent3"/>
              </a:buClr>
              <a:buSzPct val="100000"/>
              <a:buFont typeface="Proxima Nova"/>
              <a:buChar char="-"/>
            </a:pPr>
            <a:r>
              <a:rPr lang="en" sz="1400">
                <a:solidFill>
                  <a:schemeClr val="accent3"/>
                </a:solidFill>
                <a:latin typeface="Proxima Nova"/>
                <a:ea typeface="Proxima Nova"/>
                <a:cs typeface="Proxima Nova"/>
                <a:sym typeface="Proxima Nova"/>
              </a:rPr>
              <a:t>Mass atrocities</a:t>
            </a:r>
          </a:p>
          <a:p>
            <a:pPr marL="457200" lvl="0" indent="-317500">
              <a:lnSpc>
                <a:spcPct val="115000"/>
              </a:lnSpc>
              <a:spcBef>
                <a:spcPts val="0"/>
              </a:spcBef>
              <a:buClr>
                <a:schemeClr val="accent3"/>
              </a:buClr>
              <a:buSzPct val="100000"/>
              <a:buFont typeface="Proxima Nova"/>
              <a:buChar char="-"/>
            </a:pPr>
            <a:r>
              <a:rPr lang="en" sz="1400">
                <a:solidFill>
                  <a:schemeClr val="accent3"/>
                </a:solidFill>
                <a:latin typeface="Proxima Nova"/>
                <a:ea typeface="Proxima Nova"/>
                <a:cs typeface="Proxima Nova"/>
                <a:sym typeface="Proxima Nova"/>
              </a:rPr>
              <a:t>Chemical warfare</a:t>
            </a:r>
          </a:p>
          <a:p>
            <a:pPr marL="457200" lvl="0" indent="-317500">
              <a:lnSpc>
                <a:spcPct val="115000"/>
              </a:lnSpc>
              <a:spcBef>
                <a:spcPts val="0"/>
              </a:spcBef>
              <a:buClr>
                <a:schemeClr val="accent3"/>
              </a:buClr>
              <a:buSzPct val="100000"/>
              <a:buFont typeface="Proxima Nova"/>
              <a:buChar char="-"/>
            </a:pPr>
            <a:r>
              <a:rPr lang="en" sz="1400">
                <a:solidFill>
                  <a:schemeClr val="accent3"/>
                </a:solidFill>
                <a:latin typeface="Proxima Nova"/>
                <a:ea typeface="Proxima Nova"/>
                <a:cs typeface="Proxima Nova"/>
                <a:sym typeface="Proxima Nova"/>
              </a:rPr>
              <a:t>Refugee crisis</a:t>
            </a:r>
          </a:p>
        </p:txBody>
      </p:sp>
    </p:spTree>
    <p:extLst>
      <p:ext uri="{BB962C8B-B14F-4D97-AF65-F5344CB8AC3E}">
        <p14:creationId xmlns:p14="http://schemas.microsoft.com/office/powerpoint/2010/main" val="1752671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
              <a:t>Positive feelings towards syrians against how likely they would be to welcome Syrians into america.  </a:t>
            </a:r>
            <a:r>
              <a:rPr lang="en" b="1"/>
              <a:t>Do actions speak louder than words?</a:t>
            </a:r>
            <a:r>
              <a:rPr lang="en"/>
              <a:t>  Although both of these responses increased positively, they did not increase in a parallel manner.  This shows a discrepancy between what we as a society feel and what we choose to act upon.</a:t>
            </a:r>
          </a:p>
        </p:txBody>
      </p:sp>
      <p:sp>
        <p:nvSpPr>
          <p:cNvPr id="321" name="Shape 3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5684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28239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1" name="Shape 3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04800">
              <a:spcBef>
                <a:spcPts val="0"/>
              </a:spcBef>
              <a:spcAft>
                <a:spcPts val="700"/>
              </a:spcAft>
              <a:buClr>
                <a:srgbClr val="000000"/>
              </a:buClr>
              <a:buSzPct val="100000"/>
              <a:buFont typeface="Calibri"/>
            </a:pPr>
            <a:r>
              <a:rPr lang="en" sz="1200">
                <a:latin typeface="Calibri"/>
                <a:ea typeface="Calibri"/>
                <a:cs typeface="Calibri"/>
                <a:sym typeface="Calibri"/>
              </a:rPr>
              <a:t> The majority of people don't care because they think out of sight out of mind.</a:t>
            </a:r>
          </a:p>
          <a:p>
            <a:pPr marL="457200" lvl="0" indent="-304800">
              <a:spcBef>
                <a:spcPts val="0"/>
              </a:spcBef>
              <a:spcAft>
                <a:spcPts val="700"/>
              </a:spcAft>
              <a:buClr>
                <a:srgbClr val="000000"/>
              </a:buClr>
              <a:buSzPct val="100000"/>
              <a:buFont typeface="Calibri"/>
            </a:pPr>
            <a:r>
              <a:rPr lang="en" sz="1200">
                <a:latin typeface="Calibri"/>
                <a:ea typeface="Calibri"/>
                <a:cs typeface="Calibri"/>
                <a:sym typeface="Calibri"/>
              </a:rPr>
              <a:t>I think the Syrians are misunderstood in the world. I think they are seen as people of war, in the real case they are regular people trying to survive with the environment they are surrounded by.</a:t>
            </a:r>
          </a:p>
          <a:p>
            <a:pPr marL="457200" lvl="0" indent="-304800">
              <a:spcBef>
                <a:spcPts val="0"/>
              </a:spcBef>
              <a:spcAft>
                <a:spcPts val="700"/>
              </a:spcAft>
              <a:buClr>
                <a:srgbClr val="000000"/>
              </a:buClr>
              <a:buSzPct val="100000"/>
              <a:buFont typeface="Calibri"/>
            </a:pPr>
            <a:r>
              <a:rPr lang="en" sz="1200">
                <a:latin typeface="Calibri"/>
                <a:ea typeface="Calibri"/>
                <a:cs typeface="Calibri"/>
                <a:sym typeface="Calibri"/>
              </a:rPr>
              <a:t>I don’t think people realize how much Russia and the U.S. are making things worse. People should care that their government namely the U.S. is supposed to not extort other smaller powers but that’s not the case. I do get that our government is making use of an advantageous situation but sometimes we need to do the right thing just for the sake of it being right.</a:t>
            </a:r>
          </a:p>
          <a:p>
            <a:pPr marL="457200" lvl="0" indent="-304800">
              <a:spcBef>
                <a:spcPts val="0"/>
              </a:spcBef>
              <a:spcAft>
                <a:spcPts val="700"/>
              </a:spcAft>
              <a:buClr>
                <a:srgbClr val="000000"/>
              </a:buClr>
              <a:buSzPct val="100000"/>
              <a:buFont typeface="Calibri"/>
            </a:pPr>
            <a:r>
              <a:rPr lang="en" sz="1200">
                <a:latin typeface="Calibri"/>
                <a:ea typeface="Calibri"/>
                <a:cs typeface="Calibri"/>
                <a:sym typeface="Calibri"/>
              </a:rPr>
              <a:t>People are terrified when they hear the word Syrian. Immediately, minds jump to conclusions and bodies shake with fear. Many people stereotype Syrians due to past experiences with them like 9/11. Although, there have been many terrorists that are Syrians, it is important for people to be informed before making judgements about the group. Some Syrians are terrorists, but some are also great people. Stereotyping has been a problem in the world for many years now. People continually jump to conclusions and judgements and this will most likely never change due to the fact it is the psychology of the human brain.</a:t>
            </a:r>
          </a:p>
          <a:p>
            <a:pPr marL="457200" lvl="0" indent="-304800">
              <a:spcBef>
                <a:spcPts val="0"/>
              </a:spcBef>
              <a:spcAft>
                <a:spcPts val="700"/>
              </a:spcAft>
              <a:buClr>
                <a:srgbClr val="000000"/>
              </a:buClr>
              <a:buSzPct val="100000"/>
              <a:buFont typeface="Calibri"/>
            </a:pPr>
            <a:r>
              <a:rPr lang="en" sz="1200">
                <a:latin typeface="Calibri"/>
                <a:ea typeface="Calibri"/>
                <a:cs typeface="Calibri"/>
                <a:sym typeface="Calibri"/>
              </a:rPr>
              <a:t>People should care about what is going on in Syria because that could happen here in the United States at anytime. People shouldn’t be too worried at the moments because the United States isn’t letting people from Syria into our country due to fear of terrorists. We don’t have a problem right now with terrorists but it could become a problem at anytime and we are preparing for it. We are doing good with not letting them into the country but also not all Syrians are terrorists.</a:t>
            </a:r>
          </a:p>
          <a:p>
            <a:pPr marL="457200" lvl="0" indent="-304800">
              <a:spcBef>
                <a:spcPts val="0"/>
              </a:spcBef>
              <a:spcAft>
                <a:spcPts val="700"/>
              </a:spcAft>
              <a:buClr>
                <a:srgbClr val="000000"/>
              </a:buClr>
              <a:buSzPct val="100000"/>
              <a:buFont typeface="Calibri"/>
            </a:pPr>
            <a:r>
              <a:rPr lang="en" sz="1200">
                <a:latin typeface="Calibri"/>
                <a:ea typeface="Calibri"/>
                <a:cs typeface="Calibri"/>
                <a:sym typeface="Calibri"/>
              </a:rPr>
              <a:t> It should matter because if it were us they would maybe do the same.</a:t>
            </a:r>
          </a:p>
          <a:p>
            <a:pPr marL="457200" lvl="0" indent="-304800">
              <a:spcBef>
                <a:spcPts val="0"/>
              </a:spcBef>
              <a:spcAft>
                <a:spcPts val="700"/>
              </a:spcAft>
              <a:buClr>
                <a:srgbClr val="000000"/>
              </a:buClr>
              <a:buSzPct val="100000"/>
              <a:buFont typeface="Calibri"/>
            </a:pPr>
            <a:r>
              <a:rPr lang="en" sz="1200">
                <a:latin typeface="Calibri"/>
                <a:ea typeface="Calibri"/>
                <a:cs typeface="Calibri"/>
                <a:sym typeface="Calibri"/>
              </a:rPr>
              <a:t> Why shouldn’t people care? Why is this even a question?! They are </a:t>
            </a:r>
            <a:r>
              <a:rPr lang="en" sz="1200" u="sng">
                <a:latin typeface="Calibri"/>
                <a:ea typeface="Calibri"/>
                <a:cs typeface="Calibri"/>
                <a:sym typeface="Calibri"/>
              </a:rPr>
              <a:t>human</a:t>
            </a:r>
            <a:r>
              <a:rPr lang="en" sz="1200">
                <a:latin typeface="Calibri"/>
                <a:ea typeface="Calibri"/>
                <a:cs typeface="Calibri"/>
                <a:sym typeface="Calibri"/>
              </a:rPr>
              <a:t> beings!.</a:t>
            </a:r>
          </a:p>
          <a:p>
            <a:pPr marL="457200" lvl="0" indent="-304800">
              <a:spcBef>
                <a:spcPts val="0"/>
              </a:spcBef>
              <a:spcAft>
                <a:spcPts val="700"/>
              </a:spcAft>
              <a:buClr>
                <a:srgbClr val="000000"/>
              </a:buClr>
              <a:buSzPct val="100000"/>
              <a:buFont typeface="Calibri"/>
            </a:pPr>
            <a:r>
              <a:rPr lang="en" sz="1200">
                <a:latin typeface="Calibri"/>
                <a:ea typeface="Calibri"/>
                <a:cs typeface="Calibri"/>
                <a:sym typeface="Calibri"/>
              </a:rPr>
              <a:t> Most people probably don’t actually care. Our society is full of sensationalism and Syria seems to be one of the current sensations.</a:t>
            </a:r>
          </a:p>
        </p:txBody>
      </p:sp>
    </p:spTree>
    <p:extLst>
      <p:ext uri="{BB962C8B-B14F-4D97-AF65-F5344CB8AC3E}">
        <p14:creationId xmlns:p14="http://schemas.microsoft.com/office/powerpoint/2010/main" val="42804153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 think people are scared when they hear the word “Syrian” because they are not familiar with the culture or the Syrian people. It is important to be informed so you can make judgements that you believe in.</a:t>
            </a:r>
          </a:p>
          <a:p>
            <a:pPr lvl="0">
              <a:spcBef>
                <a:spcPts val="0"/>
              </a:spcBef>
              <a:buNone/>
            </a:pPr>
            <a:endParaRPr/>
          </a:p>
          <a:p>
            <a:pPr lvl="0">
              <a:spcBef>
                <a:spcPts val="0"/>
              </a:spcBef>
              <a:buNone/>
            </a:pPr>
            <a:r>
              <a:rPr lang="en"/>
              <a:t>Many are scared of Syrians because often uneducated people relate race with “terrorists”. This image has placed a burden on many innocent people which is why it is important to be informed before making judgements.</a:t>
            </a:r>
          </a:p>
          <a:p>
            <a:pPr lvl="0">
              <a:spcBef>
                <a:spcPts val="0"/>
              </a:spcBef>
              <a:buNone/>
            </a:pPr>
            <a:endParaRPr/>
          </a:p>
          <a:p>
            <a:pPr lvl="0">
              <a:spcBef>
                <a:spcPts val="0"/>
              </a:spcBef>
              <a:buNone/>
            </a:pPr>
            <a:r>
              <a:rPr lang="en"/>
              <a:t>People believe Syrians are terrorists and that if we allow them into America it could lead to another terrorist attack.</a:t>
            </a:r>
          </a:p>
          <a:p>
            <a:pPr lvl="0">
              <a:spcBef>
                <a:spcPts val="0"/>
              </a:spcBef>
              <a:buNone/>
            </a:pPr>
            <a:endParaRPr/>
          </a:p>
          <a:p>
            <a:pPr lvl="0">
              <a:spcBef>
                <a:spcPts val="0"/>
              </a:spcBef>
              <a:buNone/>
            </a:pPr>
            <a:r>
              <a:rPr lang="en"/>
              <a:t>They think of ISIS.</a:t>
            </a:r>
          </a:p>
          <a:p>
            <a:pPr lvl="0">
              <a:spcBef>
                <a:spcPts val="0"/>
              </a:spcBef>
              <a:buNone/>
            </a:pPr>
            <a:endParaRPr/>
          </a:p>
          <a:p>
            <a:pPr lvl="0">
              <a:spcBef>
                <a:spcPts val="0"/>
              </a:spcBef>
              <a:buNone/>
            </a:pPr>
            <a:r>
              <a:rPr lang="en"/>
              <a:t>Terrorists. They need a chance.</a:t>
            </a:r>
          </a:p>
          <a:p>
            <a:pPr lvl="0">
              <a:spcBef>
                <a:spcPts val="0"/>
              </a:spcBef>
              <a:buNone/>
            </a:pPr>
            <a:endParaRPr/>
          </a:p>
          <a:p>
            <a:pPr lvl="0">
              <a:spcBef>
                <a:spcPts val="0"/>
              </a:spcBef>
              <a:buNone/>
            </a:pPr>
            <a:r>
              <a:rPr lang="en"/>
              <a:t>Because all you hear is bad things about Syrian people.</a:t>
            </a:r>
          </a:p>
          <a:p>
            <a:pPr lvl="0">
              <a:spcBef>
                <a:spcPts val="0"/>
              </a:spcBef>
              <a:buNone/>
            </a:pPr>
            <a:endParaRPr/>
          </a:p>
          <a:p>
            <a:pPr lvl="0">
              <a:spcBef>
                <a:spcPts val="0"/>
              </a:spcBef>
              <a:buNone/>
            </a:pPr>
            <a:r>
              <a:rPr lang="en"/>
              <a:t>When people hear ‘Syrian’ they think of Isis and people being killed. I know this because that is what I thought before the presentation. Because of the presentation I learned that some people aren’t apart of this group and people shouldn’t be scared of them. The student that spoke to us told us that the citizens in Syria have to choose a side or else they are in danger of being killed.</a:t>
            </a:r>
          </a:p>
          <a:p>
            <a:pPr lvl="0">
              <a:spcBef>
                <a:spcPts val="0"/>
              </a:spcBef>
              <a:buNone/>
            </a:pPr>
            <a:endParaRPr/>
          </a:p>
        </p:txBody>
      </p:sp>
    </p:spTree>
    <p:extLst>
      <p:ext uri="{BB962C8B-B14F-4D97-AF65-F5344CB8AC3E}">
        <p14:creationId xmlns:p14="http://schemas.microsoft.com/office/powerpoint/2010/main" val="6692738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Education is very important; it shape our future. I feel sad that this is happening to children in Syria. The dangers of a lack of education to me mean more poverty. More poverty means more criminal activity.</a:t>
            </a:r>
          </a:p>
          <a:p>
            <a:pPr lvl="0">
              <a:spcBef>
                <a:spcPts val="0"/>
              </a:spcBef>
              <a:buNone/>
            </a:pPr>
            <a:endParaRPr/>
          </a:p>
          <a:p>
            <a:pPr lvl="0">
              <a:spcBef>
                <a:spcPts val="0"/>
              </a:spcBef>
              <a:buNone/>
            </a:pPr>
            <a:r>
              <a:rPr lang="en"/>
              <a:t>I think every child and person should have access to education and sources of knowledge. When knowledge is spread it is means for progress.</a:t>
            </a:r>
          </a:p>
          <a:p>
            <a:pPr lvl="0">
              <a:spcBef>
                <a:spcPts val="0"/>
              </a:spcBef>
              <a:buNone/>
            </a:pPr>
            <a:endParaRPr/>
          </a:p>
          <a:p>
            <a:pPr lvl="0">
              <a:spcBef>
                <a:spcPts val="0"/>
              </a:spcBef>
              <a:buNone/>
            </a:pPr>
            <a:r>
              <a:rPr lang="en"/>
              <a:t>If you don’t have education, you don’t have the basic skills to live.</a:t>
            </a:r>
          </a:p>
          <a:p>
            <a:pPr lvl="0" rtl="0">
              <a:lnSpc>
                <a:spcPct val="115000"/>
              </a:lnSpc>
              <a:spcBef>
                <a:spcPts val="0"/>
              </a:spcBef>
              <a:spcAft>
                <a:spcPts val="800"/>
              </a:spcAft>
              <a:buNone/>
            </a:pPr>
            <a:endParaRPr/>
          </a:p>
          <a:p>
            <a:pPr lvl="0" rtl="0">
              <a:lnSpc>
                <a:spcPct val="115000"/>
              </a:lnSpc>
              <a:spcBef>
                <a:spcPts val="0"/>
              </a:spcBef>
              <a:spcAft>
                <a:spcPts val="800"/>
              </a:spcAft>
              <a:buNone/>
            </a:pPr>
            <a:r>
              <a:rPr lang="en"/>
              <a:t> </a:t>
            </a:r>
            <a:r>
              <a:rPr lang="en">
                <a:latin typeface="Calibri"/>
                <a:ea typeface="Calibri"/>
                <a:cs typeface="Calibri"/>
                <a:sym typeface="Calibri"/>
              </a:rPr>
              <a:t>Education is fundamental in today’s society. It allows us the chance to form our own views based on actual facts instead of assumptions. Knowing that children aren’t provided with this opportunity both scares and saddens me. Those children will grow without any idea of what actually is happening in the world and believing lies told by those who do not have their best interest at heart.</a:t>
            </a:r>
          </a:p>
        </p:txBody>
      </p:sp>
    </p:spTree>
    <p:extLst>
      <p:ext uri="{BB962C8B-B14F-4D97-AF65-F5344CB8AC3E}">
        <p14:creationId xmlns:p14="http://schemas.microsoft.com/office/powerpoint/2010/main" val="13368526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This was an outlet we wanted to pursue because students are familiar with social media and we wanted our approach to be relevant to their world so to speak.</a:t>
            </a:r>
          </a:p>
        </p:txBody>
      </p:sp>
    </p:spTree>
    <p:extLst>
      <p:ext uri="{BB962C8B-B14F-4D97-AF65-F5344CB8AC3E}">
        <p14:creationId xmlns:p14="http://schemas.microsoft.com/office/powerpoint/2010/main" val="26751934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348588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Shape 3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760943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Lastly we want to end with a principle that we often forget or neglect in our society today: basic human rights</a:t>
            </a:r>
          </a:p>
        </p:txBody>
      </p:sp>
    </p:spTree>
    <p:extLst>
      <p:ext uri="{BB962C8B-B14F-4D97-AF65-F5344CB8AC3E}">
        <p14:creationId xmlns:p14="http://schemas.microsoft.com/office/powerpoint/2010/main" val="36439978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6" name="Shape 3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1621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National Geographic Syrian Refugee Film</a:t>
            </a:r>
          </a:p>
        </p:txBody>
      </p:sp>
    </p:spTree>
    <p:extLst>
      <p:ext uri="{BB962C8B-B14F-4D97-AF65-F5344CB8AC3E}">
        <p14:creationId xmlns:p14="http://schemas.microsoft.com/office/powerpoint/2010/main" val="1063618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71000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Out of the S4S club came a desire to really make a change outside of the UE community</a:t>
            </a:r>
          </a:p>
          <a:p>
            <a:pPr lvl="0">
              <a:spcBef>
                <a:spcPts val="0"/>
              </a:spcBef>
              <a:buNone/>
            </a:pPr>
            <a:r>
              <a:rPr lang="en"/>
              <a:t>Third highest percentage of Syrian students, amazing considering our university’s overall size</a:t>
            </a:r>
          </a:p>
          <a:p>
            <a:pPr lvl="0">
              <a:spcBef>
                <a:spcPts val="0"/>
              </a:spcBef>
              <a:buNone/>
            </a:pPr>
            <a:r>
              <a:rPr lang="en"/>
              <a:t>Apathy, fear, ignorance, misinformed in our country</a:t>
            </a:r>
          </a:p>
          <a:p>
            <a:pPr lvl="0">
              <a:spcBef>
                <a:spcPts val="0"/>
              </a:spcBef>
              <a:buNone/>
            </a:pPr>
            <a:r>
              <a:rPr lang="en"/>
              <a:t>We have compassion</a:t>
            </a:r>
          </a:p>
          <a:p>
            <a:pPr lvl="0">
              <a:spcBef>
                <a:spcPts val="0"/>
              </a:spcBef>
              <a:buNone/>
            </a:pPr>
            <a:r>
              <a:rPr lang="en"/>
              <a:t>Dialogue is the best way to evoke learning </a:t>
            </a:r>
          </a:p>
        </p:txBody>
      </p:sp>
    </p:spTree>
    <p:extLst>
      <p:ext uri="{BB962C8B-B14F-4D97-AF65-F5344CB8AC3E}">
        <p14:creationId xmlns:p14="http://schemas.microsoft.com/office/powerpoint/2010/main" val="4183662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54438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83944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670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1" name="Shape 11"/>
          <p:cNvSpPr txBox="1">
            <a:spLocks noGrp="1"/>
          </p:cNvSpPr>
          <p:nvPr>
            <p:ph type="ctrTitle"/>
          </p:nvPr>
        </p:nvSpPr>
        <p:spPr>
          <a:xfrm>
            <a:off x="510450" y="1257300"/>
            <a:ext cx="8123100" cy="1588500"/>
          </a:xfrm>
          <a:prstGeom prst="rect">
            <a:avLst/>
          </a:prstGeom>
        </p:spPr>
        <p:txBody>
          <a:bodyPr lIns="91425" tIns="91425" rIns="91425" bIns="91425" anchor="b"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2" name="Shape 12"/>
          <p:cNvSpPr txBox="1">
            <a:spLocks noGrp="1"/>
          </p:cNvSpPr>
          <p:nvPr>
            <p:ph type="subTitle" idx="1"/>
          </p:nvPr>
        </p:nvSpPr>
        <p:spPr>
          <a:xfrm>
            <a:off x="510450" y="3182312"/>
            <a:ext cx="8123100" cy="6300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991475"/>
            <a:ext cx="8520600" cy="1917900"/>
          </a:xfrm>
          <a:prstGeom prst="rect">
            <a:avLst/>
          </a:prstGeom>
        </p:spPr>
        <p:txBody>
          <a:bodyPr lIns="91425" tIns="91425" rIns="91425" bIns="91425" anchor="ctr"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071300"/>
            <a:ext cx="8520600" cy="901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7" name="Shape 57"/>
          <p:cNvSpPr txBox="1">
            <a:spLocks noGrp="1"/>
          </p:cNvSpPr>
          <p:nvPr>
            <p:ph type="body" idx="1"/>
          </p:nvPr>
        </p:nvSpPr>
        <p:spPr>
          <a:xfrm>
            <a:off x="457200" y="1151334"/>
            <a:ext cx="4040100" cy="479700"/>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2"/>
          </p:nvPr>
        </p:nvSpPr>
        <p:spPr>
          <a:xfrm>
            <a:off x="457200" y="1631156"/>
            <a:ext cx="4040100" cy="29634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3"/>
          </p:nvPr>
        </p:nvSpPr>
        <p:spPr>
          <a:xfrm>
            <a:off x="4645025" y="1151334"/>
            <a:ext cx="4041900" cy="479700"/>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4"/>
          </p:nvPr>
        </p:nvSpPr>
        <p:spPr>
          <a:xfrm>
            <a:off x="4645025" y="1631156"/>
            <a:ext cx="4041900" cy="29634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0"/>
        <p:cNvGrpSpPr/>
        <p:nvPr/>
      </p:nvGrpSpPr>
      <p:grpSpPr>
        <a:xfrm>
          <a:off x="0" y="0"/>
          <a:ext cx="0" cy="0"/>
          <a:chOff x="0" y="0"/>
          <a:chExt cx="0" cy="0"/>
        </a:xfrm>
      </p:grpSpPr>
      <p:sp>
        <p:nvSpPr>
          <p:cNvPr id="71" name="Shape 71"/>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a:off x="457200" y="1151334"/>
            <a:ext cx="4040187" cy="479821"/>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body" idx="2"/>
          </p:nvPr>
        </p:nvSpPr>
        <p:spPr>
          <a:xfrm>
            <a:off x="457200" y="1631156"/>
            <a:ext cx="4040187" cy="2963465"/>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body" idx="3"/>
          </p:nvPr>
        </p:nvSpPr>
        <p:spPr>
          <a:xfrm>
            <a:off x="4645025" y="1151334"/>
            <a:ext cx="4041774" cy="479821"/>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4"/>
          </p:nvPr>
        </p:nvSpPr>
        <p:spPr>
          <a:xfrm>
            <a:off x="4645025" y="1631156"/>
            <a:ext cx="4041774" cy="2963465"/>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685800" y="1597818"/>
            <a:ext cx="7772400" cy="1102518"/>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5" name="Shape 85"/>
          <p:cNvSpPr txBox="1">
            <a:spLocks noGrp="1"/>
          </p:cNvSpPr>
          <p:nvPr>
            <p:ph type="subTitle" idx="1"/>
          </p:nvPr>
        </p:nvSpPr>
        <p:spPr>
          <a:xfrm>
            <a:off x="1371600" y="2914650"/>
            <a:ext cx="6400799" cy="131445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86" name="Shape 86"/>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1" name="Shape 91"/>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722312" y="3305175"/>
            <a:ext cx="7772400" cy="1021556"/>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7" name="Shape 97"/>
          <p:cNvSpPr txBox="1">
            <a:spLocks noGrp="1"/>
          </p:cNvSpPr>
          <p:nvPr>
            <p:ph type="body" idx="1"/>
          </p:nvPr>
        </p:nvSpPr>
        <p:spPr>
          <a:xfrm>
            <a:off x="722312" y="2180034"/>
            <a:ext cx="7772400" cy="1125140"/>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98" name="Shape 98"/>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3" name="Shape 103"/>
          <p:cNvSpPr txBox="1">
            <a:spLocks noGrp="1"/>
          </p:cNvSpPr>
          <p:nvPr>
            <p:ph type="body" idx="1"/>
          </p:nvPr>
        </p:nvSpPr>
        <p:spPr>
          <a:xfrm>
            <a:off x="457200" y="1200150"/>
            <a:ext cx="4038599" cy="3394472"/>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body" idx="2"/>
          </p:nvPr>
        </p:nvSpPr>
        <p:spPr>
          <a:xfrm>
            <a:off x="4648200" y="1200150"/>
            <a:ext cx="4038599" cy="3394472"/>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0" name="Shape 110"/>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6" name="Shape 16"/>
          <p:cNvSpPr txBox="1">
            <a:spLocks noGrp="1"/>
          </p:cNvSpPr>
          <p:nvPr>
            <p:ph type="title"/>
          </p:nvPr>
        </p:nvSpPr>
        <p:spPr>
          <a:xfrm>
            <a:off x="510450" y="2057400"/>
            <a:ext cx="8123100" cy="778800"/>
          </a:xfrm>
          <a:prstGeom prst="rect">
            <a:avLst/>
          </a:prstGeom>
        </p:spPr>
        <p:txBody>
          <a:bodyPr lIns="91425" tIns="91425" rIns="91425" bIns="91425" anchor="b"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17" name="Shape 1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04787"/>
            <a:ext cx="3008313" cy="8715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5" name="Shape 115"/>
          <p:cNvSpPr txBox="1">
            <a:spLocks noGrp="1"/>
          </p:cNvSpPr>
          <p:nvPr>
            <p:ph type="body" idx="1"/>
          </p:nvPr>
        </p:nvSpPr>
        <p:spPr>
          <a:xfrm>
            <a:off x="3575050" y="204787"/>
            <a:ext cx="5111750" cy="4389834"/>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body" idx="2"/>
          </p:nvPr>
        </p:nvSpPr>
        <p:spPr>
          <a:xfrm>
            <a:off x="457200" y="1076325"/>
            <a:ext cx="3008313" cy="3518297"/>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1792288" y="3600450"/>
            <a:ext cx="5486399" cy="425053"/>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2" name="Shape 122"/>
          <p:cNvSpPr>
            <a:spLocks noGrp="1"/>
          </p:cNvSpPr>
          <p:nvPr>
            <p:ph type="pic" idx="2"/>
          </p:nvPr>
        </p:nvSpPr>
        <p:spPr>
          <a:xfrm>
            <a:off x="1792288" y="459581"/>
            <a:ext cx="5486399" cy="30861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body" idx="1"/>
          </p:nvPr>
        </p:nvSpPr>
        <p:spPr>
          <a:xfrm>
            <a:off x="1792288" y="4025503"/>
            <a:ext cx="5486399" cy="603646"/>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9" name="Shape 129"/>
          <p:cNvSpPr txBox="1">
            <a:spLocks noGrp="1"/>
          </p:cNvSpPr>
          <p:nvPr>
            <p:ph type="body" idx="1"/>
          </p:nvPr>
        </p:nvSpPr>
        <p:spPr>
          <a:xfrm rot="5400000">
            <a:off x="2874763" y="-1217413"/>
            <a:ext cx="3394472"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rot="5400000">
            <a:off x="5463778" y="1371600"/>
            <a:ext cx="4388643"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5" name="Shape 135"/>
          <p:cNvSpPr txBox="1">
            <a:spLocks noGrp="1"/>
          </p:cNvSpPr>
          <p:nvPr>
            <p:ph type="body" idx="1"/>
          </p:nvPr>
        </p:nvSpPr>
        <p:spPr>
          <a:xfrm rot="5400000">
            <a:off x="1272778" y="-609599"/>
            <a:ext cx="4388643"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7975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2"/>
            </a:solidFill>
            <a:prstDash val="solid"/>
            <a:round/>
            <a:headEnd type="none" w="med" len="med"/>
            <a:tailEnd type="none" w="med" len="med"/>
          </a:ln>
        </p:spPr>
      </p:cxnSp>
      <p:sp>
        <p:nvSpPr>
          <p:cNvPr id="41" name="Shape 41"/>
          <p:cNvSpPr txBox="1">
            <a:spLocks noGrp="1"/>
          </p:cNvSpPr>
          <p:nvPr>
            <p:ph type="title"/>
          </p:nvPr>
        </p:nvSpPr>
        <p:spPr>
          <a:xfrm>
            <a:off x="265500" y="1205825"/>
            <a:ext cx="4045200" cy="15096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68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None/>
              <a:defRPr sz="2100"/>
            </a:lvl1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endParaRPr lang="en" sz="1000">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6" name="Shape 66"/>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youtube.com/v/hiujzFNgHcE"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hyperlink" Target="http://youtube.com/v/dG8qrqCDOmU"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ctrTitle"/>
          </p:nvPr>
        </p:nvSpPr>
        <p:spPr>
          <a:xfrm>
            <a:off x="510450" y="1257300"/>
            <a:ext cx="8123100" cy="1588500"/>
          </a:xfrm>
          <a:prstGeom prst="rect">
            <a:avLst/>
          </a:prstGeom>
        </p:spPr>
        <p:txBody>
          <a:bodyPr lIns="91425" tIns="91425" rIns="91425" bIns="91425" anchor="b" anchorCtr="0">
            <a:noAutofit/>
          </a:bodyPr>
          <a:lstStyle/>
          <a:p>
            <a:pPr lvl="0">
              <a:spcBef>
                <a:spcPts val="0"/>
              </a:spcBef>
              <a:buNone/>
            </a:pPr>
            <a:r>
              <a:rPr lang="en"/>
              <a:t>Scholars for Syria</a:t>
            </a:r>
          </a:p>
          <a:p>
            <a:pPr lvl="0">
              <a:spcBef>
                <a:spcPts val="0"/>
              </a:spcBef>
              <a:buNone/>
            </a:pPr>
            <a:r>
              <a:rPr lang="en"/>
              <a:t>GAP Project</a:t>
            </a:r>
          </a:p>
        </p:txBody>
      </p:sp>
      <p:sp>
        <p:nvSpPr>
          <p:cNvPr id="144" name="Shape 144"/>
          <p:cNvSpPr txBox="1">
            <a:spLocks noGrp="1"/>
          </p:cNvSpPr>
          <p:nvPr>
            <p:ph type="subTitle" idx="1"/>
          </p:nvPr>
        </p:nvSpPr>
        <p:spPr>
          <a:xfrm>
            <a:off x="510450" y="3182312"/>
            <a:ext cx="8123100" cy="630000"/>
          </a:xfrm>
          <a:prstGeom prst="rect">
            <a:avLst/>
          </a:prstGeom>
        </p:spPr>
        <p:txBody>
          <a:bodyPr lIns="91425" tIns="91425" rIns="91425" bIns="91425" anchor="t" anchorCtr="0">
            <a:noAutofit/>
          </a:bodyPr>
          <a:lstStyle/>
          <a:p>
            <a:pPr lvl="0">
              <a:spcBef>
                <a:spcPts val="0"/>
              </a:spcBef>
              <a:buNone/>
            </a:pPr>
            <a:r>
              <a:rPr lang="en"/>
              <a:t>Presented by Kristen Fowler and Kendra Mehling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Who did it impact?</a:t>
            </a:r>
          </a:p>
        </p:txBody>
      </p:sp>
      <p:sp>
        <p:nvSpPr>
          <p:cNvPr id="200" name="Shape 200"/>
          <p:cNvSpPr txBox="1">
            <a:spLocks noGrp="1"/>
          </p:cNvSpPr>
          <p:nvPr>
            <p:ph type="body" idx="1"/>
          </p:nvPr>
        </p:nvSpPr>
        <p:spPr>
          <a:xfrm>
            <a:off x="311700" y="1152475"/>
            <a:ext cx="3928800" cy="3416400"/>
          </a:xfrm>
          <a:prstGeom prst="rect">
            <a:avLst/>
          </a:prstGeom>
        </p:spPr>
        <p:txBody>
          <a:bodyPr lIns="91425" tIns="91425" rIns="91425" bIns="91425" anchor="t" anchorCtr="0">
            <a:noAutofit/>
          </a:bodyPr>
          <a:lstStyle/>
          <a:p>
            <a:pPr marL="457200" lvl="0" indent="-228600">
              <a:spcBef>
                <a:spcPts val="0"/>
              </a:spcBef>
            </a:pPr>
            <a:r>
              <a:rPr lang="en"/>
              <a:t>High school students </a:t>
            </a:r>
          </a:p>
          <a:p>
            <a:pPr marL="914400" lvl="1" indent="-228600">
              <a:spcBef>
                <a:spcPts val="0"/>
              </a:spcBef>
            </a:pPr>
            <a:r>
              <a:rPr lang="en"/>
              <a:t>Bosse </a:t>
            </a:r>
          </a:p>
          <a:p>
            <a:pPr marL="914400" lvl="1" indent="-228600">
              <a:spcBef>
                <a:spcPts val="0"/>
              </a:spcBef>
            </a:pPr>
            <a:r>
              <a:rPr lang="en"/>
              <a:t>Boonville </a:t>
            </a:r>
          </a:p>
          <a:p>
            <a:pPr marL="914400" lvl="1" indent="-228600">
              <a:spcBef>
                <a:spcPts val="0"/>
              </a:spcBef>
            </a:pPr>
            <a:r>
              <a:rPr lang="en"/>
              <a:t>Castle </a:t>
            </a:r>
          </a:p>
          <a:p>
            <a:pPr marL="914400" lvl="1" indent="-228600">
              <a:spcBef>
                <a:spcPts val="0"/>
              </a:spcBef>
            </a:pPr>
            <a:r>
              <a:rPr lang="en"/>
              <a:t>Mount Vernon </a:t>
            </a:r>
          </a:p>
          <a:p>
            <a:pPr marL="914400" lvl="1" indent="-228600" rtl="0">
              <a:spcBef>
                <a:spcPts val="0"/>
              </a:spcBef>
            </a:pPr>
            <a:r>
              <a:rPr lang="en"/>
              <a:t>Memorial </a:t>
            </a:r>
          </a:p>
          <a:p>
            <a:pPr marL="457200" lvl="0" indent="-228600" rtl="0">
              <a:spcBef>
                <a:spcPts val="0"/>
              </a:spcBef>
            </a:pPr>
            <a:r>
              <a:rPr lang="en"/>
              <a:t>Why high school students?</a:t>
            </a:r>
          </a:p>
          <a:p>
            <a:pPr marL="914400" lvl="1" indent="-228600" rtl="0">
              <a:spcBef>
                <a:spcPts val="0"/>
              </a:spcBef>
            </a:pPr>
            <a:r>
              <a:rPr lang="en"/>
              <a:t>Eager to learn</a:t>
            </a:r>
          </a:p>
          <a:p>
            <a:pPr marL="914400" lvl="1" indent="-228600" rtl="0">
              <a:spcBef>
                <a:spcPts val="0"/>
              </a:spcBef>
            </a:pPr>
            <a:r>
              <a:rPr lang="en"/>
              <a:t>New voters/soon to be voters</a:t>
            </a:r>
          </a:p>
          <a:p>
            <a:pPr marL="914400" lvl="1" indent="-228600">
              <a:spcBef>
                <a:spcPts val="0"/>
              </a:spcBef>
            </a:pPr>
            <a:r>
              <a:rPr lang="en"/>
              <a:t>Easy influenced by social media </a:t>
            </a:r>
          </a:p>
        </p:txBody>
      </p:sp>
      <p:pic>
        <p:nvPicPr>
          <p:cNvPr id="201" name="Shape 201" descr="IMG_5049.JPG"/>
          <p:cNvPicPr preferRelativeResize="0"/>
          <p:nvPr/>
        </p:nvPicPr>
        <p:blipFill>
          <a:blip r:embed="rId3">
            <a:alphaModFix/>
          </a:blip>
          <a:stretch>
            <a:fillRect/>
          </a:stretch>
        </p:blipFill>
        <p:spPr>
          <a:xfrm>
            <a:off x="4429125" y="1152475"/>
            <a:ext cx="3984475" cy="29883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510450" y="2057400"/>
            <a:ext cx="8123100" cy="778800"/>
          </a:xfrm>
          <a:prstGeom prst="rect">
            <a:avLst/>
          </a:prstGeom>
        </p:spPr>
        <p:txBody>
          <a:bodyPr lIns="91425" tIns="91425" rIns="91425" bIns="91425" anchor="b" anchorCtr="0">
            <a:noAutofit/>
          </a:bodyPr>
          <a:lstStyle/>
          <a:p>
            <a:pPr lvl="0">
              <a:spcBef>
                <a:spcPts val="0"/>
              </a:spcBef>
              <a:buNone/>
            </a:pPr>
            <a:r>
              <a:rPr lang="en" sz="6000"/>
              <a:t>Results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b="1"/>
              <a:t>Demographics</a:t>
            </a:r>
            <a:r>
              <a:rPr lang="en"/>
              <a:t>	</a:t>
            </a:r>
          </a:p>
        </p:txBody>
      </p:sp>
      <p:sp>
        <p:nvSpPr>
          <p:cNvPr id="212" name="Shape 212"/>
          <p:cNvSpPr txBox="1">
            <a:spLocks noGrp="1"/>
          </p:cNvSpPr>
          <p:nvPr>
            <p:ph type="body" idx="1"/>
          </p:nvPr>
        </p:nvSpPr>
        <p:spPr>
          <a:xfrm>
            <a:off x="519850" y="1152475"/>
            <a:ext cx="3999900" cy="3416400"/>
          </a:xfrm>
          <a:prstGeom prst="rect">
            <a:avLst/>
          </a:prstGeom>
        </p:spPr>
        <p:txBody>
          <a:bodyPr lIns="91425" tIns="91425" rIns="91425" bIns="91425" anchor="t" anchorCtr="0">
            <a:noAutofit/>
          </a:bodyPr>
          <a:lstStyle/>
          <a:p>
            <a:pPr lvl="0" algn="ctr">
              <a:spcBef>
                <a:spcPts val="0"/>
              </a:spcBef>
              <a:spcAft>
                <a:spcPts val="0"/>
              </a:spcAft>
              <a:buNone/>
            </a:pPr>
            <a:r>
              <a:rPr lang="en" b="1"/>
              <a:t>Distribution of Students </a:t>
            </a:r>
          </a:p>
          <a:p>
            <a:pPr lvl="0" algn="ctr">
              <a:spcBef>
                <a:spcPts val="0"/>
              </a:spcBef>
              <a:spcAft>
                <a:spcPts val="0"/>
              </a:spcAft>
              <a:buNone/>
            </a:pPr>
            <a:r>
              <a:rPr lang="en" b="1"/>
              <a:t>by Academic Year</a:t>
            </a:r>
          </a:p>
          <a:p>
            <a:pPr lvl="0">
              <a:spcBef>
                <a:spcPts val="0"/>
              </a:spcBef>
              <a:buNone/>
            </a:pPr>
            <a:endParaRPr/>
          </a:p>
        </p:txBody>
      </p:sp>
      <p:sp>
        <p:nvSpPr>
          <p:cNvPr id="213" name="Shape 213"/>
          <p:cNvSpPr txBox="1">
            <a:spLocks noGrp="1"/>
          </p:cNvSpPr>
          <p:nvPr>
            <p:ph type="body" idx="2"/>
          </p:nvPr>
        </p:nvSpPr>
        <p:spPr>
          <a:xfrm>
            <a:off x="4692600" y="1152475"/>
            <a:ext cx="3999900" cy="3416400"/>
          </a:xfrm>
          <a:prstGeom prst="rect">
            <a:avLst/>
          </a:prstGeom>
        </p:spPr>
        <p:txBody>
          <a:bodyPr lIns="91425" tIns="91425" rIns="91425" bIns="91425" anchor="t" anchorCtr="0">
            <a:noAutofit/>
          </a:bodyPr>
          <a:lstStyle/>
          <a:p>
            <a:pPr lvl="0" algn="ctr">
              <a:spcBef>
                <a:spcPts val="0"/>
              </a:spcBef>
              <a:spcAft>
                <a:spcPts val="0"/>
              </a:spcAft>
              <a:buNone/>
            </a:pPr>
            <a:r>
              <a:rPr lang="en" b="1"/>
              <a:t>Distribution of Students </a:t>
            </a:r>
          </a:p>
          <a:p>
            <a:pPr lvl="0" algn="ctr">
              <a:spcBef>
                <a:spcPts val="0"/>
              </a:spcBef>
              <a:spcAft>
                <a:spcPts val="0"/>
              </a:spcAft>
              <a:buNone/>
            </a:pPr>
            <a:r>
              <a:rPr lang="en" b="1"/>
              <a:t>by Gender</a:t>
            </a:r>
          </a:p>
        </p:txBody>
      </p:sp>
      <p:pic>
        <p:nvPicPr>
          <p:cNvPr id="214" name="Shape 214"/>
          <p:cNvPicPr preferRelativeResize="0"/>
          <p:nvPr/>
        </p:nvPicPr>
        <p:blipFill rotWithShape="1">
          <a:blip r:embed="rId3">
            <a:alphaModFix/>
          </a:blip>
          <a:srcRect l="13991" t="12914" r="31565"/>
          <a:stretch/>
        </p:blipFill>
        <p:spPr>
          <a:xfrm>
            <a:off x="992700" y="1753725"/>
            <a:ext cx="2967900" cy="2954700"/>
          </a:xfrm>
          <a:prstGeom prst="rect">
            <a:avLst/>
          </a:prstGeom>
          <a:noFill/>
          <a:ln>
            <a:noFill/>
          </a:ln>
        </p:spPr>
      </p:pic>
      <p:pic>
        <p:nvPicPr>
          <p:cNvPr id="215" name="Shape 215"/>
          <p:cNvPicPr preferRelativeResize="0"/>
          <p:nvPr/>
        </p:nvPicPr>
        <p:blipFill rotWithShape="1">
          <a:blip r:embed="rId3">
            <a:alphaModFix/>
          </a:blip>
          <a:srcRect l="80589" t="41695" b="33559"/>
          <a:stretch/>
        </p:blipFill>
        <p:spPr>
          <a:xfrm>
            <a:off x="111675" y="3847200"/>
            <a:ext cx="1282500" cy="1017600"/>
          </a:xfrm>
          <a:prstGeom prst="rect">
            <a:avLst/>
          </a:prstGeom>
          <a:noFill/>
          <a:ln>
            <a:noFill/>
          </a:ln>
        </p:spPr>
      </p:pic>
      <p:pic>
        <p:nvPicPr>
          <p:cNvPr id="216" name="Shape 216"/>
          <p:cNvPicPr preferRelativeResize="0"/>
          <p:nvPr/>
        </p:nvPicPr>
        <p:blipFill rotWithShape="1">
          <a:blip r:embed="rId4">
            <a:alphaModFix/>
          </a:blip>
          <a:srcRect t="12311" r="36736"/>
          <a:stretch/>
        </p:blipFill>
        <p:spPr>
          <a:xfrm>
            <a:off x="4768800" y="1733175"/>
            <a:ext cx="3275700" cy="2995800"/>
          </a:xfrm>
          <a:prstGeom prst="rect">
            <a:avLst/>
          </a:prstGeom>
          <a:noFill/>
          <a:ln>
            <a:noFill/>
          </a:ln>
        </p:spPr>
      </p:pic>
      <p:pic>
        <p:nvPicPr>
          <p:cNvPr id="217" name="Shape 217"/>
          <p:cNvPicPr preferRelativeResize="0"/>
          <p:nvPr/>
        </p:nvPicPr>
        <p:blipFill rotWithShape="1">
          <a:blip r:embed="rId4">
            <a:alphaModFix/>
          </a:blip>
          <a:srcRect l="68804" t="37980" b="30326"/>
          <a:stretch/>
        </p:blipFill>
        <p:spPr>
          <a:xfrm>
            <a:off x="4448450" y="3847200"/>
            <a:ext cx="1933800" cy="1296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b="1"/>
              <a:t>Demographics</a:t>
            </a:r>
            <a:r>
              <a:rPr lang="en"/>
              <a:t>	</a:t>
            </a:r>
          </a:p>
        </p:txBody>
      </p:sp>
      <p:sp>
        <p:nvSpPr>
          <p:cNvPr id="223" name="Shape 223"/>
          <p:cNvSpPr txBox="1">
            <a:spLocks noGrp="1"/>
          </p:cNvSpPr>
          <p:nvPr>
            <p:ph type="body" idx="1"/>
          </p:nvPr>
        </p:nvSpPr>
        <p:spPr>
          <a:xfrm>
            <a:off x="509650" y="1152475"/>
            <a:ext cx="3999900" cy="3416400"/>
          </a:xfrm>
          <a:prstGeom prst="rect">
            <a:avLst/>
          </a:prstGeom>
        </p:spPr>
        <p:txBody>
          <a:bodyPr lIns="91425" tIns="91425" rIns="91425" bIns="91425" anchor="t" anchorCtr="0">
            <a:noAutofit/>
          </a:bodyPr>
          <a:lstStyle/>
          <a:p>
            <a:pPr lvl="0" algn="ctr">
              <a:spcBef>
                <a:spcPts val="0"/>
              </a:spcBef>
              <a:spcAft>
                <a:spcPts val="0"/>
              </a:spcAft>
              <a:buNone/>
            </a:pPr>
            <a:r>
              <a:rPr lang="en" b="1"/>
              <a:t>Distribution of Students </a:t>
            </a:r>
          </a:p>
          <a:p>
            <a:pPr lvl="0" algn="ctr" rtl="0">
              <a:spcBef>
                <a:spcPts val="0"/>
              </a:spcBef>
              <a:spcAft>
                <a:spcPts val="0"/>
              </a:spcAft>
              <a:buNone/>
            </a:pPr>
            <a:r>
              <a:rPr lang="en" b="1"/>
              <a:t>by Ethnicity</a:t>
            </a:r>
          </a:p>
        </p:txBody>
      </p:sp>
      <p:sp>
        <p:nvSpPr>
          <p:cNvPr id="224" name="Shape 224"/>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lgn="ctr">
              <a:spcBef>
                <a:spcPts val="0"/>
              </a:spcBef>
              <a:spcAft>
                <a:spcPts val="0"/>
              </a:spcAft>
              <a:buNone/>
            </a:pPr>
            <a:r>
              <a:rPr lang="en" b="1"/>
              <a:t>Distribution of Students </a:t>
            </a:r>
          </a:p>
          <a:p>
            <a:pPr lvl="0" algn="ctr" rtl="0">
              <a:spcBef>
                <a:spcPts val="0"/>
              </a:spcBef>
              <a:spcAft>
                <a:spcPts val="0"/>
              </a:spcAft>
              <a:buNone/>
            </a:pPr>
            <a:r>
              <a:rPr lang="en" b="1"/>
              <a:t>by Religious Affiliation</a:t>
            </a:r>
          </a:p>
        </p:txBody>
      </p:sp>
      <p:pic>
        <p:nvPicPr>
          <p:cNvPr id="225" name="Shape 225"/>
          <p:cNvPicPr preferRelativeResize="0"/>
          <p:nvPr/>
        </p:nvPicPr>
        <p:blipFill rotWithShape="1">
          <a:blip r:embed="rId3">
            <a:alphaModFix/>
          </a:blip>
          <a:srcRect l="14896" t="12625" r="35710"/>
          <a:stretch/>
        </p:blipFill>
        <p:spPr>
          <a:xfrm>
            <a:off x="969550" y="1712125"/>
            <a:ext cx="3080100" cy="3138000"/>
          </a:xfrm>
          <a:prstGeom prst="rect">
            <a:avLst/>
          </a:prstGeom>
          <a:noFill/>
          <a:ln>
            <a:noFill/>
          </a:ln>
        </p:spPr>
      </p:pic>
      <p:pic>
        <p:nvPicPr>
          <p:cNvPr id="226" name="Shape 226"/>
          <p:cNvPicPr preferRelativeResize="0"/>
          <p:nvPr/>
        </p:nvPicPr>
        <p:blipFill rotWithShape="1">
          <a:blip r:embed="rId3">
            <a:alphaModFix/>
          </a:blip>
          <a:srcRect l="77222" t="35674" r="1412" b="28250"/>
          <a:stretch/>
        </p:blipFill>
        <p:spPr>
          <a:xfrm>
            <a:off x="77150" y="3802787"/>
            <a:ext cx="1378500" cy="1340700"/>
          </a:xfrm>
          <a:prstGeom prst="rect">
            <a:avLst/>
          </a:prstGeom>
          <a:noFill/>
          <a:ln>
            <a:noFill/>
          </a:ln>
        </p:spPr>
      </p:pic>
      <p:pic>
        <p:nvPicPr>
          <p:cNvPr id="227" name="Shape 227"/>
          <p:cNvPicPr preferRelativeResize="0"/>
          <p:nvPr/>
        </p:nvPicPr>
        <p:blipFill rotWithShape="1">
          <a:blip r:embed="rId4">
            <a:alphaModFix/>
          </a:blip>
          <a:srcRect l="13112" t="12617" r="32162"/>
          <a:stretch/>
        </p:blipFill>
        <p:spPr>
          <a:xfrm>
            <a:off x="5128203" y="1712124"/>
            <a:ext cx="3263100" cy="3138000"/>
          </a:xfrm>
          <a:prstGeom prst="rect">
            <a:avLst/>
          </a:prstGeom>
          <a:noFill/>
          <a:ln>
            <a:noFill/>
          </a:ln>
        </p:spPr>
      </p:pic>
      <p:sp>
        <p:nvSpPr>
          <p:cNvPr id="228" name="Shape 228"/>
          <p:cNvSpPr txBox="1"/>
          <p:nvPr/>
        </p:nvSpPr>
        <p:spPr>
          <a:xfrm>
            <a:off x="4482375" y="3808050"/>
            <a:ext cx="1044600" cy="13407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229" name="Shape 229" descr="Screen Shot 2016-12-03 at 6.21.41 PM.png"/>
          <p:cNvPicPr preferRelativeResize="0"/>
          <p:nvPr/>
        </p:nvPicPr>
        <p:blipFill>
          <a:blip r:embed="rId5">
            <a:alphaModFix/>
          </a:blip>
          <a:stretch>
            <a:fillRect/>
          </a:stretch>
        </p:blipFill>
        <p:spPr>
          <a:xfrm>
            <a:off x="4180850" y="3577375"/>
            <a:ext cx="1171575" cy="1447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Shape 234"/>
          <p:cNvPicPr preferRelativeResize="0"/>
          <p:nvPr/>
        </p:nvPicPr>
        <p:blipFill rotWithShape="1">
          <a:blip r:embed="rId3">
            <a:alphaModFix/>
          </a:blip>
          <a:srcRect/>
          <a:stretch/>
        </p:blipFill>
        <p:spPr>
          <a:xfrm>
            <a:off x="0" y="422392"/>
            <a:ext cx="9144000" cy="4336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000"/>
                                        <p:tgtEl>
                                          <p:spTgt spid="2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4"/>
                                        </p:tgtEl>
                                        <p:attrNameLst>
                                          <p:attrName>style.visibility</p:attrName>
                                        </p:attrNameLst>
                                      </p:cBhvr>
                                      <p:to>
                                        <p:strVal val="visible"/>
                                      </p:to>
                                    </p:set>
                                    <p:animEffect transition="in" filter="fade">
                                      <p:cBhvr>
                                        <p:cTn id="12" dur="1000"/>
                                        <p:tgtEl>
                                          <p:spTgt spid="2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fade">
                                      <p:cBhvr>
                                        <p:cTn id="17" dur="1000"/>
                                        <p:tgtEl>
                                          <p:spTgt spid="2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4"/>
                                        </p:tgtEl>
                                        <p:attrNameLst>
                                          <p:attrName>style.visibility</p:attrName>
                                        </p:attrNameLst>
                                      </p:cBhvr>
                                      <p:to>
                                        <p:strVal val="visible"/>
                                      </p:to>
                                    </p:set>
                                    <p:animEffect transition="in" filter="fade">
                                      <p:cBhvr>
                                        <p:cTn id="22" dur="10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510450" y="2057400"/>
            <a:ext cx="8123100" cy="778800"/>
          </a:xfrm>
          <a:prstGeom prst="rect">
            <a:avLst/>
          </a:prstGeom>
        </p:spPr>
        <p:txBody>
          <a:bodyPr lIns="91425" tIns="91425" rIns="91425" bIns="91425" anchor="b" anchorCtr="0">
            <a:noAutofit/>
          </a:bodyPr>
          <a:lstStyle/>
          <a:p>
            <a:pPr lvl="0">
              <a:spcBef>
                <a:spcPts val="0"/>
              </a:spcBef>
              <a:buNone/>
            </a:pPr>
            <a:r>
              <a:rPr lang="en"/>
              <a:t>What comes to your mind when you hear the word Syria?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311700" y="160050"/>
            <a:ext cx="8520600" cy="1273800"/>
          </a:xfrm>
          <a:prstGeom prst="rect">
            <a:avLst/>
          </a:prstGeom>
        </p:spPr>
        <p:txBody>
          <a:bodyPr lIns="91425" tIns="91425" rIns="91425" bIns="91425" anchor="t" anchorCtr="0">
            <a:noAutofit/>
          </a:bodyPr>
          <a:lstStyle/>
          <a:p>
            <a:pPr lvl="0">
              <a:spcBef>
                <a:spcPts val="0"/>
              </a:spcBef>
              <a:buNone/>
            </a:pPr>
            <a:r>
              <a:rPr lang="en" sz="2400"/>
              <a:t>Free Response: </a:t>
            </a:r>
          </a:p>
          <a:p>
            <a:pPr lvl="0">
              <a:spcBef>
                <a:spcPts val="0"/>
              </a:spcBef>
              <a:buNone/>
            </a:pPr>
            <a:r>
              <a:rPr lang="en" sz="2400"/>
              <a:t>What do you think of when you hear the word “Syria”?</a:t>
            </a:r>
          </a:p>
        </p:txBody>
      </p:sp>
      <p:sp>
        <p:nvSpPr>
          <p:cNvPr id="245" name="Shape 24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246" name="Shape 246" descr="Screen Shot 2016-12-02 at 3.51.19 PM.png"/>
          <p:cNvPicPr preferRelativeResize="0"/>
          <p:nvPr/>
        </p:nvPicPr>
        <p:blipFill>
          <a:blip r:embed="rId3">
            <a:alphaModFix/>
          </a:blip>
          <a:stretch>
            <a:fillRect/>
          </a:stretch>
        </p:blipFill>
        <p:spPr>
          <a:xfrm>
            <a:off x="99387" y="-79950"/>
            <a:ext cx="8945225" cy="5423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Shape 251"/>
          <p:cNvPicPr preferRelativeResize="0"/>
          <p:nvPr/>
        </p:nvPicPr>
        <p:blipFill rotWithShape="1">
          <a:blip r:embed="rId3">
            <a:alphaModFix/>
          </a:blip>
          <a:srcRect/>
          <a:stretch/>
        </p:blipFill>
        <p:spPr>
          <a:xfrm>
            <a:off x="-74" y="451775"/>
            <a:ext cx="9144000" cy="4288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510450" y="2057400"/>
            <a:ext cx="8123100" cy="778800"/>
          </a:xfrm>
          <a:prstGeom prst="rect">
            <a:avLst/>
          </a:prstGeom>
        </p:spPr>
        <p:txBody>
          <a:bodyPr lIns="91425" tIns="91425" rIns="91425" bIns="91425" anchor="b" anchorCtr="0">
            <a:noAutofit/>
          </a:bodyPr>
          <a:lstStyle/>
          <a:p>
            <a:pPr lvl="0">
              <a:spcBef>
                <a:spcPts val="0"/>
              </a:spcBef>
              <a:buNone/>
            </a:pPr>
            <a:r>
              <a:rPr lang="en"/>
              <a:t>Can you please explain what you know about the war?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Shape 261" descr="Screen Shot 2016-12-02 at 4.28.00 PM.png"/>
          <p:cNvPicPr preferRelativeResize="0"/>
          <p:nvPr/>
        </p:nvPicPr>
        <p:blipFill>
          <a:blip r:embed="rId3">
            <a:alphaModFix/>
          </a:blip>
          <a:stretch>
            <a:fillRect/>
          </a:stretch>
        </p:blipFill>
        <p:spPr>
          <a:xfrm>
            <a:off x="-66125" y="152400"/>
            <a:ext cx="9276249" cy="4627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Overview of Presentation</a:t>
            </a:r>
          </a:p>
        </p:txBody>
      </p:sp>
      <p:sp>
        <p:nvSpPr>
          <p:cNvPr id="150" name="Shape 15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81000">
              <a:spcBef>
                <a:spcPts val="0"/>
              </a:spcBef>
              <a:buSzPct val="100000"/>
            </a:pPr>
            <a:r>
              <a:rPr lang="en" sz="2400"/>
              <a:t>Introduction of issue</a:t>
            </a:r>
          </a:p>
          <a:p>
            <a:pPr marL="457200" lvl="0" indent="-381000">
              <a:spcBef>
                <a:spcPts val="0"/>
              </a:spcBef>
              <a:buSzPct val="100000"/>
            </a:pPr>
            <a:r>
              <a:rPr lang="en" sz="2400"/>
              <a:t>Introduction of project</a:t>
            </a:r>
          </a:p>
          <a:p>
            <a:pPr marL="457200" lvl="0" indent="-381000">
              <a:spcBef>
                <a:spcPts val="0"/>
              </a:spcBef>
              <a:buSzPct val="100000"/>
            </a:pPr>
            <a:r>
              <a:rPr lang="en" sz="2400"/>
              <a:t>Results and Analysis</a:t>
            </a:r>
          </a:p>
          <a:p>
            <a:pPr marL="457200" lvl="0" indent="-381000">
              <a:spcBef>
                <a:spcPts val="0"/>
              </a:spcBef>
              <a:buSzPct val="100000"/>
            </a:pPr>
            <a:r>
              <a:rPr lang="en" sz="2400"/>
              <a:t>Optional Reflection Responses</a:t>
            </a:r>
          </a:p>
          <a:p>
            <a:pPr marL="457200" lvl="0" indent="-381000">
              <a:spcBef>
                <a:spcPts val="0"/>
              </a:spcBef>
              <a:buSzPct val="100000"/>
            </a:pPr>
            <a:r>
              <a:rPr lang="en" sz="2400"/>
              <a:t>White Board Campaign</a:t>
            </a:r>
          </a:p>
          <a:p>
            <a:pPr marL="457200" lvl="0" indent="-381000">
              <a:spcBef>
                <a:spcPts val="0"/>
              </a:spcBef>
              <a:buSzPct val="100000"/>
            </a:pPr>
            <a:r>
              <a:rPr lang="en" sz="2400"/>
              <a:t>Conclusions</a:t>
            </a:r>
          </a:p>
          <a:p>
            <a:pPr lvl="0">
              <a:spcBef>
                <a:spcPts val="0"/>
              </a:spcBef>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Shape 266"/>
          <p:cNvPicPr preferRelativeResize="0"/>
          <p:nvPr/>
        </p:nvPicPr>
        <p:blipFill rotWithShape="1">
          <a:blip r:embed="rId3">
            <a:alphaModFix/>
          </a:blip>
          <a:srcRect/>
          <a:stretch/>
        </p:blipFill>
        <p:spPr>
          <a:xfrm>
            <a:off x="-124" y="455224"/>
            <a:ext cx="9144000" cy="4320600"/>
          </a:xfrm>
          <a:prstGeom prst="rect">
            <a:avLst/>
          </a:prstGeom>
          <a:noFill/>
          <a:ln>
            <a:noFill/>
          </a:ln>
        </p:spPr>
      </p:pic>
      <p:sp>
        <p:nvSpPr>
          <p:cNvPr id="267" name="Shape 267"/>
          <p:cNvSpPr txBox="1"/>
          <p:nvPr/>
        </p:nvSpPr>
        <p:spPr>
          <a:xfrm>
            <a:off x="5925248" y="4672903"/>
            <a:ext cx="3142200" cy="3924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400" b="0" i="0" u="none" strike="noStrike" cap="none">
                <a:solidFill>
                  <a:schemeClr val="dk1"/>
                </a:solidFill>
                <a:latin typeface="Calibri"/>
                <a:ea typeface="Calibri"/>
                <a:cs typeface="Calibri"/>
                <a:sym typeface="Calibri"/>
              </a:rPr>
              <a:t>* 5 did not respond before, 1 did not respond after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Shape 272"/>
          <p:cNvPicPr preferRelativeResize="0"/>
          <p:nvPr/>
        </p:nvPicPr>
        <p:blipFill rotWithShape="1">
          <a:blip r:embed="rId3">
            <a:alphaModFix/>
          </a:blip>
          <a:srcRect/>
          <a:stretch/>
        </p:blipFill>
        <p:spPr>
          <a:xfrm>
            <a:off x="172648" y="488403"/>
            <a:ext cx="8847204" cy="4095750"/>
          </a:xfrm>
          <a:prstGeom prst="rect">
            <a:avLst/>
          </a:prstGeom>
          <a:noFill/>
          <a:ln>
            <a:noFill/>
          </a:ln>
        </p:spPr>
      </p:pic>
      <p:sp>
        <p:nvSpPr>
          <p:cNvPr id="273" name="Shape 273"/>
          <p:cNvSpPr txBox="1"/>
          <p:nvPr/>
        </p:nvSpPr>
        <p:spPr>
          <a:xfrm>
            <a:off x="4721585" y="4700884"/>
            <a:ext cx="3891236" cy="2308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400">
                <a:solidFill>
                  <a:schemeClr val="dk1"/>
                </a:solidFill>
                <a:latin typeface="Calibri"/>
                <a:ea typeface="Calibri"/>
                <a:cs typeface="Calibri"/>
                <a:sym typeface="Calibri"/>
              </a:rPr>
              <a:t>*4 people chose not to respond before, 2 after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510450" y="2057400"/>
            <a:ext cx="8123100" cy="778800"/>
          </a:xfrm>
          <a:prstGeom prst="rect">
            <a:avLst/>
          </a:prstGeom>
        </p:spPr>
        <p:txBody>
          <a:bodyPr lIns="91425" tIns="91425" rIns="91425" bIns="91425" anchor="b" anchorCtr="0">
            <a:noAutofit/>
          </a:bodyPr>
          <a:lstStyle/>
          <a:p>
            <a:pPr lvl="0">
              <a:spcBef>
                <a:spcPts val="0"/>
              </a:spcBef>
              <a:buNone/>
            </a:pPr>
            <a:r>
              <a:rPr lang="en"/>
              <a:t>Why do you feel this way about their entry?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Shape 283"/>
          <p:cNvPicPr preferRelativeResize="0"/>
          <p:nvPr/>
        </p:nvPicPr>
        <p:blipFill rotWithShape="1">
          <a:blip r:embed="rId3">
            <a:alphaModFix/>
          </a:blip>
          <a:srcRect/>
          <a:stretch/>
        </p:blipFill>
        <p:spPr>
          <a:xfrm>
            <a:off x="-37500" y="1063374"/>
            <a:ext cx="9219000" cy="3985800"/>
          </a:xfrm>
          <a:prstGeom prst="rect">
            <a:avLst/>
          </a:prstGeom>
          <a:noFill/>
          <a:ln>
            <a:noFill/>
          </a:ln>
        </p:spPr>
      </p:pic>
      <p:sp>
        <p:nvSpPr>
          <p:cNvPr id="284" name="Shape 284"/>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algn="l">
              <a:spcBef>
                <a:spcPts val="0"/>
              </a:spcBef>
              <a:buClr>
                <a:srgbClr val="202729"/>
              </a:buClr>
              <a:buSzPct val="25000"/>
              <a:buFont typeface="Calibri"/>
              <a:buNone/>
            </a:pPr>
            <a:r>
              <a:rPr lang="en" sz="1800" b="1">
                <a:solidFill>
                  <a:srgbClr val="202729"/>
                </a:solidFill>
                <a:latin typeface="Proxima Nova"/>
                <a:ea typeface="Proxima Nova"/>
                <a:cs typeface="Proxima Nova"/>
                <a:sym typeface="Proxima Nova"/>
              </a:rPr>
              <a:t>Syrians are currently not allowed to enter the United States.  Do you agree with this decision?  Why do you feel this way about their entry?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Shape 289"/>
          <p:cNvPicPr preferRelativeResize="0"/>
          <p:nvPr/>
        </p:nvPicPr>
        <p:blipFill rotWithShape="1">
          <a:blip r:embed="rId3">
            <a:alphaModFix/>
          </a:blip>
          <a:srcRect/>
          <a:stretch/>
        </p:blipFill>
        <p:spPr>
          <a:xfrm>
            <a:off x="3731" y="488403"/>
            <a:ext cx="9140268" cy="4095750"/>
          </a:xfrm>
          <a:prstGeom prst="rect">
            <a:avLst/>
          </a:prstGeom>
          <a:noFill/>
          <a:ln>
            <a:noFill/>
          </a:ln>
        </p:spPr>
      </p:pic>
      <p:sp>
        <p:nvSpPr>
          <p:cNvPr id="290" name="Shape 290"/>
          <p:cNvSpPr txBox="1"/>
          <p:nvPr/>
        </p:nvSpPr>
        <p:spPr>
          <a:xfrm>
            <a:off x="6979502" y="4815100"/>
            <a:ext cx="2164500" cy="230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400">
                <a:solidFill>
                  <a:schemeClr val="dk1"/>
                </a:solidFill>
                <a:latin typeface="Calibri"/>
                <a:ea typeface="Calibri"/>
                <a:cs typeface="Calibri"/>
                <a:sym typeface="Calibri"/>
              </a:rPr>
              <a:t>* 2 did not respond before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Shape 295"/>
          <p:cNvPicPr preferRelativeResize="0"/>
          <p:nvPr/>
        </p:nvPicPr>
        <p:blipFill rotWithShape="1">
          <a:blip r:embed="rId3">
            <a:alphaModFix/>
          </a:blip>
          <a:srcRect/>
          <a:stretch/>
        </p:blipFill>
        <p:spPr>
          <a:xfrm>
            <a:off x="101419" y="354093"/>
            <a:ext cx="9042581" cy="4095750"/>
          </a:xfrm>
          <a:prstGeom prst="rect">
            <a:avLst/>
          </a:prstGeom>
          <a:noFill/>
          <a:ln>
            <a:noFill/>
          </a:ln>
        </p:spPr>
      </p:pic>
      <p:sp>
        <p:nvSpPr>
          <p:cNvPr id="296" name="Shape 296"/>
          <p:cNvSpPr txBox="1"/>
          <p:nvPr/>
        </p:nvSpPr>
        <p:spPr>
          <a:xfrm>
            <a:off x="6131962" y="4833349"/>
            <a:ext cx="3012000" cy="230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400">
                <a:solidFill>
                  <a:schemeClr val="dk1"/>
                </a:solidFill>
                <a:latin typeface="Calibri"/>
                <a:ea typeface="Calibri"/>
                <a:cs typeface="Calibri"/>
                <a:sym typeface="Calibri"/>
              </a:rPr>
              <a:t>*2 did not respond before and after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Shape 301"/>
          <p:cNvPicPr preferRelativeResize="0"/>
          <p:nvPr/>
        </p:nvPicPr>
        <p:blipFill rotWithShape="1">
          <a:blip r:embed="rId3">
            <a:alphaModFix/>
          </a:blip>
          <a:srcRect/>
          <a:stretch/>
        </p:blipFill>
        <p:spPr>
          <a:xfrm>
            <a:off x="0" y="490313"/>
            <a:ext cx="9144000" cy="41793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Shape 306"/>
          <p:cNvPicPr preferRelativeResize="0"/>
          <p:nvPr/>
        </p:nvPicPr>
        <p:blipFill rotWithShape="1">
          <a:blip r:embed="rId3">
            <a:alphaModFix/>
          </a:blip>
          <a:srcRect/>
          <a:stretch/>
        </p:blipFill>
        <p:spPr>
          <a:xfrm>
            <a:off x="74" y="258224"/>
            <a:ext cx="9144000" cy="4264500"/>
          </a:xfrm>
          <a:prstGeom prst="rect">
            <a:avLst/>
          </a:prstGeom>
          <a:noFill/>
          <a:ln>
            <a:noFill/>
          </a:ln>
        </p:spPr>
      </p:pic>
      <p:sp>
        <p:nvSpPr>
          <p:cNvPr id="307" name="Shape 307"/>
          <p:cNvSpPr txBox="1"/>
          <p:nvPr/>
        </p:nvSpPr>
        <p:spPr>
          <a:xfrm>
            <a:off x="6369326" y="4779450"/>
            <a:ext cx="2691299" cy="230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400">
                <a:solidFill>
                  <a:schemeClr val="dk1"/>
                </a:solidFill>
                <a:latin typeface="Calibri"/>
                <a:ea typeface="Calibri"/>
                <a:cs typeface="Calibri"/>
                <a:sym typeface="Calibri"/>
              </a:rPr>
              <a:t>* 3 did not answer before, 1 after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Shape 312"/>
          <p:cNvPicPr preferRelativeResize="0"/>
          <p:nvPr/>
        </p:nvPicPr>
        <p:blipFill rotWithShape="1">
          <a:blip r:embed="rId3">
            <a:alphaModFix/>
          </a:blip>
          <a:srcRect/>
          <a:stretch/>
        </p:blipFill>
        <p:spPr>
          <a:xfrm>
            <a:off x="0" y="385352"/>
            <a:ext cx="9205394" cy="4095750"/>
          </a:xfrm>
          <a:prstGeom prst="rect">
            <a:avLst/>
          </a:prstGeom>
          <a:noFill/>
          <a:ln>
            <a:noFill/>
          </a:ln>
        </p:spPr>
      </p:pic>
      <p:sp>
        <p:nvSpPr>
          <p:cNvPr id="313" name="Shape 313"/>
          <p:cNvSpPr txBox="1"/>
          <p:nvPr/>
        </p:nvSpPr>
        <p:spPr>
          <a:xfrm>
            <a:off x="7476073" y="4787050"/>
            <a:ext cx="1584300" cy="231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400">
                <a:solidFill>
                  <a:schemeClr val="dk1"/>
                </a:solidFill>
                <a:latin typeface="Calibri"/>
                <a:ea typeface="Calibri"/>
                <a:cs typeface="Calibri"/>
                <a:sym typeface="Calibri"/>
              </a:rPr>
              <a:t>*4 did not answer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Shape 318"/>
          <p:cNvPicPr preferRelativeResize="0"/>
          <p:nvPr/>
        </p:nvPicPr>
        <p:blipFill rotWithShape="1">
          <a:blip r:embed="rId3">
            <a:alphaModFix/>
          </a:blip>
          <a:srcRect/>
          <a:stretch/>
        </p:blipFill>
        <p:spPr>
          <a:xfrm>
            <a:off x="0" y="500612"/>
            <a:ext cx="9227781" cy="396143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What is the Syrian Crisis?</a:t>
            </a:r>
          </a:p>
        </p:txBody>
      </p:sp>
      <p:sp>
        <p:nvSpPr>
          <p:cNvPr id="156" name="Shape 15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17500" rtl="0">
              <a:lnSpc>
                <a:spcPct val="200000"/>
              </a:lnSpc>
              <a:spcBef>
                <a:spcPts val="0"/>
              </a:spcBef>
              <a:spcAft>
                <a:spcPts val="0"/>
              </a:spcAft>
              <a:buSzPct val="100000"/>
              <a:buChar char="-"/>
            </a:pPr>
            <a:r>
              <a:rPr lang="en" sz="1400">
                <a:highlight>
                  <a:srgbClr val="FFFFFF"/>
                </a:highlight>
              </a:rPr>
              <a:t>Long-serving government vs rebel groups</a:t>
            </a:r>
          </a:p>
          <a:p>
            <a:pPr marL="457200" lvl="0" indent="-317500" rtl="0">
              <a:lnSpc>
                <a:spcPct val="200000"/>
              </a:lnSpc>
              <a:spcBef>
                <a:spcPts val="0"/>
              </a:spcBef>
              <a:spcAft>
                <a:spcPts val="0"/>
              </a:spcAft>
              <a:buSzPct val="100000"/>
              <a:buChar char="-"/>
            </a:pPr>
            <a:r>
              <a:rPr lang="en" sz="1400">
                <a:highlight>
                  <a:srgbClr val="FFFFFF"/>
                </a:highlight>
              </a:rPr>
              <a:t>March 6, 2011 </a:t>
            </a:r>
          </a:p>
          <a:p>
            <a:pPr marL="457200" lvl="0" indent="-317500" rtl="0">
              <a:lnSpc>
                <a:spcPct val="200000"/>
              </a:lnSpc>
              <a:spcBef>
                <a:spcPts val="0"/>
              </a:spcBef>
              <a:spcAft>
                <a:spcPts val="0"/>
              </a:spcAft>
              <a:buSzPct val="100000"/>
              <a:buChar char="-"/>
            </a:pPr>
            <a:r>
              <a:rPr lang="en" sz="1400">
                <a:highlight>
                  <a:srgbClr val="FFFFFF"/>
                </a:highlight>
              </a:rPr>
              <a:t>April 2011</a:t>
            </a:r>
          </a:p>
          <a:p>
            <a:pPr marL="457200" lvl="0" indent="-317500" rtl="0">
              <a:lnSpc>
                <a:spcPct val="200000"/>
              </a:lnSpc>
              <a:spcBef>
                <a:spcPts val="0"/>
              </a:spcBef>
              <a:spcAft>
                <a:spcPts val="0"/>
              </a:spcAft>
              <a:buSzPct val="100000"/>
              <a:buChar char="-"/>
            </a:pPr>
            <a:r>
              <a:rPr lang="en" sz="1400">
                <a:highlight>
                  <a:srgbClr val="FFFFFF"/>
                </a:highlight>
              </a:rPr>
              <a:t>By July 2011, the Free Syrian Army had formed</a:t>
            </a:r>
          </a:p>
          <a:p>
            <a:pPr marL="457200" lvl="0" indent="-317500" rtl="0">
              <a:lnSpc>
                <a:spcPct val="200000"/>
              </a:lnSpc>
              <a:spcBef>
                <a:spcPts val="0"/>
              </a:spcBef>
              <a:spcAft>
                <a:spcPts val="0"/>
              </a:spcAft>
              <a:buSzPct val="100000"/>
              <a:buChar char="-"/>
            </a:pPr>
            <a:r>
              <a:rPr lang="en" sz="1400">
                <a:highlight>
                  <a:srgbClr val="FFFFFF"/>
                </a:highlight>
              </a:rPr>
              <a:t>Assad regime vs Rebels vs ISIS</a:t>
            </a:r>
          </a:p>
          <a:p>
            <a:pPr marL="457200" lvl="0" indent="-317500" rtl="0">
              <a:lnSpc>
                <a:spcPct val="200000"/>
              </a:lnSpc>
              <a:spcBef>
                <a:spcPts val="0"/>
              </a:spcBef>
              <a:spcAft>
                <a:spcPts val="0"/>
              </a:spcAft>
              <a:buSzPct val="100000"/>
              <a:buChar char="-"/>
            </a:pPr>
            <a:r>
              <a:rPr lang="en" sz="1400">
                <a:highlight>
                  <a:srgbClr val="FFFFFF"/>
                </a:highlight>
              </a:rPr>
              <a:t>Mass atrocities</a:t>
            </a:r>
          </a:p>
          <a:p>
            <a:pPr marL="457200" lvl="0" indent="-317500" rtl="0">
              <a:lnSpc>
                <a:spcPct val="200000"/>
              </a:lnSpc>
              <a:spcBef>
                <a:spcPts val="0"/>
              </a:spcBef>
              <a:spcAft>
                <a:spcPts val="0"/>
              </a:spcAft>
              <a:buSzPct val="100000"/>
              <a:buChar char="-"/>
            </a:pPr>
            <a:r>
              <a:rPr lang="en" sz="1400">
                <a:highlight>
                  <a:srgbClr val="FFFFFF"/>
                </a:highlight>
              </a:rPr>
              <a:t>Refugee crisis</a:t>
            </a:r>
          </a:p>
          <a:p>
            <a:pPr lvl="0">
              <a:spcBef>
                <a:spcPts val="0"/>
              </a:spcBef>
              <a:buNone/>
            </a:pPr>
            <a:endParaRPr sz="1450">
              <a:solidFill>
                <a:srgbClr val="292929"/>
              </a:solidFill>
              <a:highlight>
                <a:srgbClr val="FFFFFF"/>
              </a:highlight>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animEffect transition="in" filter="fade">
                                      <p:cBhvr>
                                        <p:cTn id="7" dur="800"/>
                                        <p:tgtEl>
                                          <p:spTgt spid="1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6">
                                            <p:txEl>
                                              <p:pRg st="1" end="1"/>
                                            </p:txEl>
                                          </p:spTgt>
                                        </p:tgtEl>
                                        <p:attrNameLst>
                                          <p:attrName>style.visibility</p:attrName>
                                        </p:attrNameLst>
                                      </p:cBhvr>
                                      <p:to>
                                        <p:strVal val="visible"/>
                                      </p:to>
                                    </p:set>
                                    <p:animEffect transition="in" filter="fade">
                                      <p:cBhvr>
                                        <p:cTn id="12" dur="800"/>
                                        <p:tgtEl>
                                          <p:spTgt spid="1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6">
                                            <p:txEl>
                                              <p:pRg st="2" end="2"/>
                                            </p:txEl>
                                          </p:spTgt>
                                        </p:tgtEl>
                                        <p:attrNameLst>
                                          <p:attrName>style.visibility</p:attrName>
                                        </p:attrNameLst>
                                      </p:cBhvr>
                                      <p:to>
                                        <p:strVal val="visible"/>
                                      </p:to>
                                    </p:set>
                                    <p:animEffect transition="in" filter="fade">
                                      <p:cBhvr>
                                        <p:cTn id="17" dur="800"/>
                                        <p:tgtEl>
                                          <p:spTgt spid="1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6">
                                            <p:txEl>
                                              <p:pRg st="3" end="3"/>
                                            </p:txEl>
                                          </p:spTgt>
                                        </p:tgtEl>
                                        <p:attrNameLst>
                                          <p:attrName>style.visibility</p:attrName>
                                        </p:attrNameLst>
                                      </p:cBhvr>
                                      <p:to>
                                        <p:strVal val="visible"/>
                                      </p:to>
                                    </p:set>
                                    <p:animEffect transition="in" filter="fade">
                                      <p:cBhvr>
                                        <p:cTn id="22" dur="800"/>
                                        <p:tgtEl>
                                          <p:spTgt spid="15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6">
                                            <p:txEl>
                                              <p:pRg st="4" end="4"/>
                                            </p:txEl>
                                          </p:spTgt>
                                        </p:tgtEl>
                                        <p:attrNameLst>
                                          <p:attrName>style.visibility</p:attrName>
                                        </p:attrNameLst>
                                      </p:cBhvr>
                                      <p:to>
                                        <p:strVal val="visible"/>
                                      </p:to>
                                    </p:set>
                                    <p:animEffect transition="in" filter="fade">
                                      <p:cBhvr>
                                        <p:cTn id="27" dur="800"/>
                                        <p:tgtEl>
                                          <p:spTgt spid="15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6">
                                            <p:txEl>
                                              <p:pRg st="5" end="5"/>
                                            </p:txEl>
                                          </p:spTgt>
                                        </p:tgtEl>
                                        <p:attrNameLst>
                                          <p:attrName>style.visibility</p:attrName>
                                        </p:attrNameLst>
                                      </p:cBhvr>
                                      <p:to>
                                        <p:strVal val="visible"/>
                                      </p:to>
                                    </p:set>
                                    <p:animEffect transition="in" filter="fade">
                                      <p:cBhvr>
                                        <p:cTn id="32" dur="800"/>
                                        <p:tgtEl>
                                          <p:spTgt spid="15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6">
                                            <p:txEl>
                                              <p:pRg st="6" end="6"/>
                                            </p:txEl>
                                          </p:spTgt>
                                        </p:tgtEl>
                                        <p:attrNameLst>
                                          <p:attrName>style.visibility</p:attrName>
                                        </p:attrNameLst>
                                      </p:cBhvr>
                                      <p:to>
                                        <p:strVal val="visible"/>
                                      </p:to>
                                    </p:set>
                                    <p:animEffect transition="in" filter="fade">
                                      <p:cBhvr>
                                        <p:cTn id="37" dur="800"/>
                                        <p:tgtEl>
                                          <p:spTgt spid="15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6">
                                            <p:txEl>
                                              <p:pRg st="7" end="7"/>
                                            </p:txEl>
                                          </p:spTgt>
                                        </p:tgtEl>
                                        <p:attrNameLst>
                                          <p:attrName>style.visibility</p:attrName>
                                        </p:attrNameLst>
                                      </p:cBhvr>
                                      <p:to>
                                        <p:strVal val="visible"/>
                                      </p:to>
                                    </p:set>
                                    <p:animEffect transition="in" filter="fade">
                                      <p:cBhvr>
                                        <p:cTn id="42" dur="800"/>
                                        <p:tgtEl>
                                          <p:spTgt spid="15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Shape 323"/>
          <p:cNvPicPr preferRelativeResize="0"/>
          <p:nvPr/>
        </p:nvPicPr>
        <p:blipFill rotWithShape="1">
          <a:blip r:embed="rId3">
            <a:alphaModFix/>
          </a:blip>
          <a:srcRect/>
          <a:stretch/>
        </p:blipFill>
        <p:spPr>
          <a:xfrm>
            <a:off x="100" y="259366"/>
            <a:ext cx="9144000" cy="44979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510450" y="2057400"/>
            <a:ext cx="8123100" cy="778800"/>
          </a:xfrm>
          <a:prstGeom prst="rect">
            <a:avLst/>
          </a:prstGeom>
        </p:spPr>
        <p:txBody>
          <a:bodyPr lIns="91425" tIns="91425" rIns="91425" bIns="91425" anchor="b" anchorCtr="0">
            <a:noAutofit/>
          </a:bodyPr>
          <a:lstStyle/>
          <a:p>
            <a:pPr lvl="0">
              <a:spcBef>
                <a:spcPts val="0"/>
              </a:spcBef>
              <a:buNone/>
            </a:pPr>
            <a:r>
              <a:rPr lang="en"/>
              <a:t>Optional Reflection Responses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510450" y="2057400"/>
            <a:ext cx="8123100" cy="778800"/>
          </a:xfrm>
          <a:prstGeom prst="rect">
            <a:avLst/>
          </a:prstGeom>
        </p:spPr>
        <p:txBody>
          <a:bodyPr lIns="91425" tIns="91425" rIns="91425" bIns="91425" anchor="b" anchorCtr="0">
            <a:noAutofit/>
          </a:bodyPr>
          <a:lstStyle/>
          <a:p>
            <a:pPr lvl="0">
              <a:spcBef>
                <a:spcPts val="0"/>
              </a:spcBef>
              <a:buNone/>
            </a:pPr>
            <a:r>
              <a:rPr lang="en" sz="3000" b="1"/>
              <a:t>Why should people care about the events going on in Syria?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510450" y="2057400"/>
            <a:ext cx="8123100" cy="778800"/>
          </a:xfrm>
          <a:prstGeom prst="rect">
            <a:avLst/>
          </a:prstGeom>
        </p:spPr>
        <p:txBody>
          <a:bodyPr lIns="91425" tIns="91425" rIns="91425" bIns="91425" anchor="b" anchorCtr="0">
            <a:noAutofit/>
          </a:bodyPr>
          <a:lstStyle/>
          <a:p>
            <a:pPr lvl="0" rtl="0">
              <a:lnSpc>
                <a:spcPct val="115000"/>
              </a:lnSpc>
              <a:spcBef>
                <a:spcPts val="0"/>
              </a:spcBef>
              <a:buNone/>
            </a:pPr>
            <a:r>
              <a:rPr lang="en" sz="2400" b="1"/>
              <a:t>Why are people scared when they hear the word “Syrian”?</a:t>
            </a:r>
          </a:p>
          <a:p>
            <a:pPr lvl="0">
              <a:lnSpc>
                <a:spcPct val="115000"/>
              </a:lnSpc>
              <a:spcBef>
                <a:spcPts val="0"/>
              </a:spcBef>
              <a:buNone/>
            </a:pPr>
            <a:r>
              <a:rPr lang="en" sz="2400" b="1"/>
              <a:t> Why is it important for people to be informed before making judgements about a group of people?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510450" y="2057400"/>
            <a:ext cx="8123100" cy="778800"/>
          </a:xfrm>
          <a:prstGeom prst="rect">
            <a:avLst/>
          </a:prstGeom>
        </p:spPr>
        <p:txBody>
          <a:bodyPr lIns="91425" tIns="91425" rIns="91425" bIns="91425" anchor="b" anchorCtr="0">
            <a:noAutofit/>
          </a:bodyPr>
          <a:lstStyle/>
          <a:p>
            <a:pPr lvl="0" rtl="0">
              <a:lnSpc>
                <a:spcPct val="115000"/>
              </a:lnSpc>
              <a:spcBef>
                <a:spcPts val="0"/>
              </a:spcBef>
              <a:buNone/>
            </a:pPr>
            <a:r>
              <a:rPr lang="en" sz="2400" b="1"/>
              <a:t>How important is education? </a:t>
            </a:r>
          </a:p>
          <a:p>
            <a:pPr lvl="0">
              <a:lnSpc>
                <a:spcPct val="115000"/>
              </a:lnSpc>
              <a:spcBef>
                <a:spcPts val="0"/>
              </a:spcBef>
              <a:buNone/>
            </a:pPr>
            <a:r>
              <a:rPr lang="en" sz="2400" b="1"/>
              <a:t>How do you feel knowing that children in refugee camps are in danger of growing up without access to education? What are the dangers of a lack of education?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265500" y="1345600"/>
            <a:ext cx="4045200" cy="1509600"/>
          </a:xfrm>
          <a:prstGeom prst="rect">
            <a:avLst/>
          </a:prstGeom>
        </p:spPr>
        <p:txBody>
          <a:bodyPr lIns="91425" tIns="91425" rIns="91425" bIns="91425" anchor="b" anchorCtr="0">
            <a:noAutofit/>
          </a:bodyPr>
          <a:lstStyle/>
          <a:p>
            <a:pPr lvl="0">
              <a:spcBef>
                <a:spcPts val="0"/>
              </a:spcBef>
              <a:buNone/>
            </a:pPr>
            <a:r>
              <a:rPr lang="en" sz="4800"/>
              <a:t>Whiteboard Campaign</a:t>
            </a:r>
          </a:p>
        </p:txBody>
      </p:sp>
      <p:sp>
        <p:nvSpPr>
          <p:cNvPr id="349" name="Shape 349"/>
          <p:cNvSpPr txBox="1">
            <a:spLocks noGrp="1"/>
          </p:cNvSpPr>
          <p:nvPr>
            <p:ph type="subTitle" idx="1"/>
          </p:nvPr>
        </p:nvSpPr>
        <p:spPr>
          <a:xfrm>
            <a:off x="265500" y="2769000"/>
            <a:ext cx="4045200" cy="1345500"/>
          </a:xfrm>
          <a:prstGeom prst="rect">
            <a:avLst/>
          </a:prstGeom>
        </p:spPr>
        <p:txBody>
          <a:bodyPr lIns="91425" tIns="91425" rIns="91425" bIns="91425" anchor="t" anchorCtr="0">
            <a:noAutofit/>
          </a:bodyPr>
          <a:lstStyle/>
          <a:p>
            <a:pPr lvl="0">
              <a:spcBef>
                <a:spcPts val="0"/>
              </a:spcBef>
              <a:buNone/>
            </a:pPr>
            <a:r>
              <a:rPr lang="en" sz="3600" b="1"/>
              <a:t>#standwithsyria</a:t>
            </a:r>
          </a:p>
        </p:txBody>
      </p:sp>
      <p:sp>
        <p:nvSpPr>
          <p:cNvPr id="350" name="Shape 350"/>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lvl="0">
              <a:spcBef>
                <a:spcPts val="0"/>
              </a:spcBef>
              <a:buNone/>
            </a:pPr>
            <a:r>
              <a:rPr lang="en"/>
              <a:t>Link to whiteboard video here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Conclusion</a:t>
            </a:r>
          </a:p>
        </p:txBody>
      </p:sp>
      <p:sp>
        <p:nvSpPr>
          <p:cNvPr id="356" name="Shape 356"/>
          <p:cNvSpPr txBox="1">
            <a:spLocks noGrp="1"/>
          </p:cNvSpPr>
          <p:nvPr>
            <p:ph type="body" idx="1"/>
          </p:nvPr>
        </p:nvSpPr>
        <p:spPr>
          <a:xfrm>
            <a:off x="311700" y="1152475"/>
            <a:ext cx="8520600" cy="1310100"/>
          </a:xfrm>
          <a:prstGeom prst="rect">
            <a:avLst/>
          </a:prstGeom>
        </p:spPr>
        <p:txBody>
          <a:bodyPr lIns="91425" tIns="91425" rIns="91425" bIns="91425" anchor="t" anchorCtr="0">
            <a:noAutofit/>
          </a:bodyPr>
          <a:lstStyle/>
          <a:p>
            <a:pPr marL="457200" lvl="0" indent="-228600" rtl="0">
              <a:spcBef>
                <a:spcPts val="0"/>
              </a:spcBef>
            </a:pPr>
            <a:r>
              <a:rPr lang="en"/>
              <a:t>Review</a:t>
            </a:r>
          </a:p>
          <a:p>
            <a:pPr marL="914400" lvl="1" indent="-228600" rtl="0">
              <a:spcBef>
                <a:spcPts val="0"/>
              </a:spcBef>
            </a:pPr>
            <a:r>
              <a:rPr lang="en"/>
              <a:t>Background information</a:t>
            </a:r>
          </a:p>
          <a:p>
            <a:pPr marL="914400" lvl="1" indent="-228600" rtl="0">
              <a:spcBef>
                <a:spcPts val="0"/>
              </a:spcBef>
            </a:pPr>
            <a:r>
              <a:rPr lang="en"/>
              <a:t>Project Details</a:t>
            </a:r>
          </a:p>
          <a:p>
            <a:pPr marL="914400" lvl="1" indent="-228600" rtl="0">
              <a:spcBef>
                <a:spcPts val="0"/>
              </a:spcBef>
            </a:pPr>
            <a:r>
              <a:rPr lang="en"/>
              <a:t>Results and analysis</a:t>
            </a:r>
          </a:p>
        </p:txBody>
      </p:sp>
      <p:sp>
        <p:nvSpPr>
          <p:cNvPr id="357" name="Shape 357"/>
          <p:cNvSpPr txBox="1"/>
          <p:nvPr/>
        </p:nvSpPr>
        <p:spPr>
          <a:xfrm>
            <a:off x="311700" y="2304800"/>
            <a:ext cx="8108100" cy="1310100"/>
          </a:xfrm>
          <a:prstGeom prst="rect">
            <a:avLst/>
          </a:prstGeom>
          <a:noFill/>
          <a:ln>
            <a:noFill/>
          </a:ln>
        </p:spPr>
        <p:txBody>
          <a:bodyPr lIns="91425" tIns="91425" rIns="91425" bIns="91425" anchor="t" anchorCtr="0">
            <a:noAutofit/>
          </a:bodyPr>
          <a:lstStyle/>
          <a:p>
            <a:pPr marL="457200" lvl="0" indent="-342900" rtl="0">
              <a:lnSpc>
                <a:spcPct val="115000"/>
              </a:lnSpc>
              <a:spcBef>
                <a:spcPts val="0"/>
              </a:spcBef>
              <a:spcAft>
                <a:spcPts val="1600"/>
              </a:spcAft>
              <a:buClr>
                <a:schemeClr val="accent3"/>
              </a:buClr>
              <a:buSzPct val="100000"/>
              <a:buFont typeface="Proxima Nova"/>
            </a:pPr>
            <a:r>
              <a:rPr lang="en" sz="1800">
                <a:solidFill>
                  <a:schemeClr val="accent3"/>
                </a:solidFill>
                <a:latin typeface="Proxima Nova"/>
                <a:ea typeface="Proxima Nova"/>
                <a:cs typeface="Proxima Nova"/>
                <a:sym typeface="Proxima Nova"/>
              </a:rPr>
              <a:t>Every question before and after changed significantly</a:t>
            </a:r>
          </a:p>
          <a:p>
            <a:pPr marL="914400" lvl="1" indent="-228600" rtl="0">
              <a:lnSpc>
                <a:spcPct val="115000"/>
              </a:lnSpc>
              <a:spcBef>
                <a:spcPts val="0"/>
              </a:spcBef>
              <a:spcAft>
                <a:spcPts val="1600"/>
              </a:spcAft>
              <a:buClr>
                <a:schemeClr val="accent3"/>
              </a:buClr>
              <a:buFont typeface="Proxima Nova"/>
            </a:pPr>
            <a:r>
              <a:rPr lang="en">
                <a:solidFill>
                  <a:schemeClr val="accent3"/>
                </a:solidFill>
                <a:latin typeface="Proxima Nova"/>
                <a:ea typeface="Proxima Nova"/>
                <a:cs typeface="Proxima Nova"/>
                <a:sym typeface="Proxima Nova"/>
              </a:rPr>
              <a:t>Increased knowledge base</a:t>
            </a:r>
          </a:p>
          <a:p>
            <a:pPr marL="914400" lvl="1" indent="-228600" rtl="0">
              <a:lnSpc>
                <a:spcPct val="115000"/>
              </a:lnSpc>
              <a:spcBef>
                <a:spcPts val="0"/>
              </a:spcBef>
              <a:spcAft>
                <a:spcPts val="1600"/>
              </a:spcAft>
              <a:buClr>
                <a:schemeClr val="accent3"/>
              </a:buClr>
              <a:buFont typeface="Proxima Nova"/>
            </a:pPr>
            <a:r>
              <a:rPr lang="en">
                <a:solidFill>
                  <a:schemeClr val="accent3"/>
                </a:solidFill>
                <a:latin typeface="Proxima Nova"/>
                <a:ea typeface="Proxima Nova"/>
                <a:cs typeface="Proxima Nova"/>
                <a:sym typeface="Proxima Nova"/>
              </a:rPr>
              <a:t>Decreased negative reactions/feelings</a:t>
            </a:r>
          </a:p>
          <a:p>
            <a:pPr marL="914400" lvl="1" indent="-228600" rtl="0">
              <a:lnSpc>
                <a:spcPct val="115000"/>
              </a:lnSpc>
              <a:spcBef>
                <a:spcPts val="0"/>
              </a:spcBef>
              <a:spcAft>
                <a:spcPts val="1600"/>
              </a:spcAft>
              <a:buClr>
                <a:schemeClr val="accent3"/>
              </a:buClr>
              <a:buFont typeface="Proxima Nova"/>
            </a:pPr>
            <a:r>
              <a:rPr lang="en">
                <a:solidFill>
                  <a:schemeClr val="accent3"/>
                </a:solidFill>
                <a:latin typeface="Proxima Nova"/>
                <a:ea typeface="Proxima Nova"/>
                <a:cs typeface="Proxima Nova"/>
                <a:sym typeface="Proxima Nova"/>
              </a:rPr>
              <a:t>Increased positive reactions/feelings</a:t>
            </a:r>
          </a:p>
        </p:txBody>
      </p:sp>
      <p:sp>
        <p:nvSpPr>
          <p:cNvPr id="358" name="Shape 358"/>
          <p:cNvSpPr txBox="1"/>
          <p:nvPr/>
        </p:nvSpPr>
        <p:spPr>
          <a:xfrm>
            <a:off x="311700" y="3614900"/>
            <a:ext cx="4729800" cy="855900"/>
          </a:xfrm>
          <a:prstGeom prst="rect">
            <a:avLst/>
          </a:prstGeom>
          <a:noFill/>
          <a:ln>
            <a:noFill/>
          </a:ln>
        </p:spPr>
        <p:txBody>
          <a:bodyPr lIns="91425" tIns="91425" rIns="91425" bIns="91425" anchor="t" anchorCtr="0">
            <a:noAutofit/>
          </a:bodyPr>
          <a:lstStyle/>
          <a:p>
            <a:pPr marL="457200" lvl="0" indent="-342900" rtl="0">
              <a:lnSpc>
                <a:spcPct val="115000"/>
              </a:lnSpc>
              <a:spcBef>
                <a:spcPts val="0"/>
              </a:spcBef>
              <a:spcAft>
                <a:spcPts val="1600"/>
              </a:spcAft>
              <a:buClr>
                <a:schemeClr val="accent3"/>
              </a:buClr>
              <a:buSzPct val="100000"/>
              <a:buFont typeface="Proxima Nova"/>
            </a:pPr>
            <a:r>
              <a:rPr lang="en" sz="1800">
                <a:solidFill>
                  <a:schemeClr val="accent3"/>
                </a:solidFill>
                <a:latin typeface="Proxima Nova"/>
                <a:ea typeface="Proxima Nova"/>
                <a:cs typeface="Proxima Nova"/>
                <a:sym typeface="Proxima Nova"/>
              </a:rPr>
              <a:t>Fear and hatred</a:t>
            </a:r>
          </a:p>
          <a:p>
            <a:pPr marL="914400" lvl="1" indent="-228600" rtl="0">
              <a:lnSpc>
                <a:spcPct val="115000"/>
              </a:lnSpc>
              <a:spcBef>
                <a:spcPts val="0"/>
              </a:spcBef>
              <a:spcAft>
                <a:spcPts val="1600"/>
              </a:spcAft>
              <a:buClr>
                <a:schemeClr val="accent3"/>
              </a:buClr>
              <a:buFont typeface="Proxima Nova"/>
            </a:pPr>
            <a:r>
              <a:rPr lang="en">
                <a:solidFill>
                  <a:schemeClr val="accent3"/>
                </a:solidFill>
                <a:latin typeface="Proxima Nova"/>
                <a:ea typeface="Proxima Nova"/>
                <a:cs typeface="Proxima Nova"/>
                <a:sym typeface="Proxima Nova"/>
              </a:rPr>
              <a:t>More ingrained emotional responses</a:t>
            </a:r>
          </a:p>
          <a:p>
            <a:pPr marL="914400" lvl="1" indent="-228600" rtl="0">
              <a:lnSpc>
                <a:spcPct val="115000"/>
              </a:lnSpc>
              <a:spcBef>
                <a:spcPts val="0"/>
              </a:spcBef>
              <a:spcAft>
                <a:spcPts val="1600"/>
              </a:spcAft>
              <a:buClr>
                <a:schemeClr val="accent3"/>
              </a:buClr>
              <a:buFont typeface="Proxima Nova"/>
            </a:pPr>
            <a:r>
              <a:rPr lang="en">
                <a:solidFill>
                  <a:schemeClr val="accent3"/>
                </a:solidFill>
                <a:latin typeface="Proxima Nova"/>
                <a:ea typeface="Proxima Nova"/>
                <a:cs typeface="Proxima Nova"/>
                <a:sym typeface="Proxima Nova"/>
              </a:rPr>
              <a:t>Minority both before and after presentation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1000"/>
                                        <p:tgtEl>
                                          <p:spTgt spid="3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7"/>
                                        </p:tgtEl>
                                        <p:attrNameLst>
                                          <p:attrName>style.visibility</p:attrName>
                                        </p:attrNameLst>
                                      </p:cBhvr>
                                      <p:to>
                                        <p:strVal val="visible"/>
                                      </p:to>
                                    </p:set>
                                    <p:animEffect transition="in" filter="fade">
                                      <p:cBhvr>
                                        <p:cTn id="12" dur="1000"/>
                                        <p:tgtEl>
                                          <p:spTgt spid="3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
                                        </p:tgtEl>
                                        <p:attrNameLst>
                                          <p:attrName>style.visibility</p:attrName>
                                        </p:attrNameLst>
                                      </p:cBhvr>
                                      <p:to>
                                        <p:strVal val="visible"/>
                                      </p:to>
                                    </p:set>
                                    <p:animEffect transition="in" filter="fade">
                                      <p:cBhvr>
                                        <p:cTn id="17" dur="10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Sustainability</a:t>
            </a:r>
          </a:p>
        </p:txBody>
      </p:sp>
      <p:sp>
        <p:nvSpPr>
          <p:cNvPr id="364" name="Shape 364"/>
          <p:cNvSpPr txBox="1">
            <a:spLocks noGrp="1"/>
          </p:cNvSpPr>
          <p:nvPr>
            <p:ph type="body" idx="1"/>
          </p:nvPr>
        </p:nvSpPr>
        <p:spPr>
          <a:xfrm>
            <a:off x="311700" y="1152475"/>
            <a:ext cx="8520600" cy="895800"/>
          </a:xfrm>
          <a:prstGeom prst="rect">
            <a:avLst/>
          </a:prstGeom>
        </p:spPr>
        <p:txBody>
          <a:bodyPr lIns="91425" tIns="91425" rIns="91425" bIns="91425" anchor="t" anchorCtr="0">
            <a:noAutofit/>
          </a:bodyPr>
          <a:lstStyle/>
          <a:p>
            <a:pPr marL="457200" lvl="0" indent="-228600" rtl="0">
              <a:spcBef>
                <a:spcPts val="0"/>
              </a:spcBef>
            </a:pPr>
            <a:r>
              <a:rPr lang="en"/>
              <a:t>Replicable</a:t>
            </a:r>
          </a:p>
          <a:p>
            <a:pPr marL="914400" lvl="1" indent="-228600" rtl="0">
              <a:spcBef>
                <a:spcPts val="0"/>
              </a:spcBef>
            </a:pPr>
            <a:r>
              <a:rPr lang="en"/>
              <a:t>Programming evaluation</a:t>
            </a:r>
          </a:p>
          <a:p>
            <a:pPr marL="914400" lvl="1" indent="-228600" rtl="0">
              <a:spcBef>
                <a:spcPts val="0"/>
              </a:spcBef>
            </a:pPr>
            <a:r>
              <a:rPr lang="en"/>
              <a:t>Interest shown by additional high schools</a:t>
            </a:r>
          </a:p>
          <a:p>
            <a:pPr marL="0" lvl="0" indent="0" rtl="0">
              <a:spcBef>
                <a:spcPts val="0"/>
              </a:spcBef>
              <a:buNone/>
            </a:pPr>
            <a:endParaRPr/>
          </a:p>
        </p:txBody>
      </p:sp>
      <p:sp>
        <p:nvSpPr>
          <p:cNvPr id="365" name="Shape 365"/>
          <p:cNvSpPr txBox="1"/>
          <p:nvPr/>
        </p:nvSpPr>
        <p:spPr>
          <a:xfrm>
            <a:off x="314100" y="2283825"/>
            <a:ext cx="8520600" cy="432000"/>
          </a:xfrm>
          <a:prstGeom prst="rect">
            <a:avLst/>
          </a:prstGeom>
          <a:noFill/>
          <a:ln>
            <a:noFill/>
          </a:ln>
        </p:spPr>
        <p:txBody>
          <a:bodyPr lIns="91425" tIns="91425" rIns="91425" bIns="91425" anchor="t" anchorCtr="0">
            <a:noAutofit/>
          </a:bodyPr>
          <a:lstStyle/>
          <a:p>
            <a:pPr marL="457200" lvl="0" indent="-342900" rtl="0">
              <a:lnSpc>
                <a:spcPct val="115000"/>
              </a:lnSpc>
              <a:spcBef>
                <a:spcPts val="0"/>
              </a:spcBef>
              <a:spcAft>
                <a:spcPts val="1600"/>
              </a:spcAft>
              <a:buClr>
                <a:schemeClr val="accent3"/>
              </a:buClr>
              <a:buSzPct val="100000"/>
              <a:buFont typeface="Proxima Nova"/>
            </a:pPr>
            <a:r>
              <a:rPr lang="en" sz="1800">
                <a:solidFill>
                  <a:schemeClr val="accent3"/>
                </a:solidFill>
                <a:latin typeface="Proxima Nova"/>
                <a:ea typeface="Proxima Nova"/>
                <a:cs typeface="Proxima Nova"/>
                <a:sym typeface="Proxima Nova"/>
              </a:rPr>
              <a:t> Photos and videos are permanent tools for educating</a:t>
            </a:r>
          </a:p>
        </p:txBody>
      </p:sp>
      <p:sp>
        <p:nvSpPr>
          <p:cNvPr id="366" name="Shape 366"/>
          <p:cNvSpPr txBox="1"/>
          <p:nvPr/>
        </p:nvSpPr>
        <p:spPr>
          <a:xfrm>
            <a:off x="314100" y="2951375"/>
            <a:ext cx="7126200" cy="1256400"/>
          </a:xfrm>
          <a:prstGeom prst="rect">
            <a:avLst/>
          </a:prstGeom>
          <a:noFill/>
          <a:ln>
            <a:noFill/>
          </a:ln>
        </p:spPr>
        <p:txBody>
          <a:bodyPr lIns="91425" tIns="91425" rIns="91425" bIns="91425" anchor="t" anchorCtr="0">
            <a:noAutofit/>
          </a:bodyPr>
          <a:lstStyle/>
          <a:p>
            <a:pPr marL="457200" lvl="0" indent="-342900" rtl="0">
              <a:lnSpc>
                <a:spcPct val="115000"/>
              </a:lnSpc>
              <a:spcBef>
                <a:spcPts val="0"/>
              </a:spcBef>
              <a:spcAft>
                <a:spcPts val="1600"/>
              </a:spcAft>
              <a:buClr>
                <a:schemeClr val="accent3"/>
              </a:buClr>
              <a:buSzPct val="100000"/>
              <a:buFont typeface="Proxima Nova"/>
            </a:pPr>
            <a:r>
              <a:rPr lang="en" sz="1800">
                <a:solidFill>
                  <a:schemeClr val="accent3"/>
                </a:solidFill>
                <a:latin typeface="Proxima Nova"/>
                <a:ea typeface="Proxima Nova"/>
                <a:cs typeface="Proxima Nova"/>
                <a:sym typeface="Proxima Nova"/>
              </a:rPr>
              <a:t>Education</a:t>
            </a:r>
          </a:p>
          <a:p>
            <a:pPr marL="914400" lvl="1" indent="-228600" rtl="0">
              <a:lnSpc>
                <a:spcPct val="115000"/>
              </a:lnSpc>
              <a:spcBef>
                <a:spcPts val="0"/>
              </a:spcBef>
              <a:spcAft>
                <a:spcPts val="1600"/>
              </a:spcAft>
              <a:buClr>
                <a:schemeClr val="accent3"/>
              </a:buClr>
              <a:buFont typeface="Proxima Nova"/>
            </a:pPr>
            <a:r>
              <a:rPr lang="en">
                <a:solidFill>
                  <a:schemeClr val="accent3"/>
                </a:solidFill>
                <a:latin typeface="Proxima Nova"/>
                <a:ea typeface="Proxima Nova"/>
                <a:cs typeface="Proxima Nova"/>
                <a:sym typeface="Proxima Nova"/>
              </a:rPr>
              <a:t>“Human behavior flows from three main sources: desire, emotion and knowledge.” -Plato</a:t>
            </a:r>
          </a:p>
          <a:p>
            <a:pPr marL="914400" lvl="1" indent="-228600" rtl="0">
              <a:lnSpc>
                <a:spcPct val="115000"/>
              </a:lnSpc>
              <a:spcBef>
                <a:spcPts val="0"/>
              </a:spcBef>
              <a:spcAft>
                <a:spcPts val="1600"/>
              </a:spcAft>
              <a:buClr>
                <a:schemeClr val="accent3"/>
              </a:buClr>
              <a:buFont typeface="Proxima Nova"/>
            </a:pPr>
            <a:r>
              <a:rPr lang="en">
                <a:solidFill>
                  <a:schemeClr val="accent3"/>
                </a:solidFill>
                <a:latin typeface="Proxima Nova"/>
                <a:ea typeface="Proxima Nova"/>
                <a:cs typeface="Proxima Nova"/>
                <a:sym typeface="Proxima Nova"/>
              </a:rPr>
              <a:t>Knowledge can be shared continuously; “Domino Effect”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4"/>
                                        </p:tgtEl>
                                        <p:attrNameLst>
                                          <p:attrName>style.visibility</p:attrName>
                                        </p:attrNameLst>
                                      </p:cBhvr>
                                      <p:to>
                                        <p:strVal val="visible"/>
                                      </p:to>
                                    </p:set>
                                    <p:animEffect transition="in" filter="fade">
                                      <p:cBhvr>
                                        <p:cTn id="7" dur="1000"/>
                                        <p:tgtEl>
                                          <p:spTgt spid="3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5"/>
                                        </p:tgtEl>
                                        <p:attrNameLst>
                                          <p:attrName>style.visibility</p:attrName>
                                        </p:attrNameLst>
                                      </p:cBhvr>
                                      <p:to>
                                        <p:strVal val="visible"/>
                                      </p:to>
                                    </p:set>
                                    <p:animEffect transition="in" filter="fade">
                                      <p:cBhvr>
                                        <p:cTn id="12" dur="1000"/>
                                        <p:tgtEl>
                                          <p:spTgt spid="3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6"/>
                                        </p:tgtEl>
                                        <p:attrNameLst>
                                          <p:attrName>style.visibility</p:attrName>
                                        </p:attrNameLst>
                                      </p:cBhvr>
                                      <p:to>
                                        <p:strVal val="visible"/>
                                      </p:to>
                                    </p:set>
                                    <p:animEffect transition="in" filter="fade">
                                      <p:cBhvr>
                                        <p:cTn id="17" dur="10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3000"/>
              <a:t>Closing Remarks</a:t>
            </a:r>
          </a:p>
        </p:txBody>
      </p:sp>
      <p:sp>
        <p:nvSpPr>
          <p:cNvPr id="372" name="Shape 37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81000" rtl="0">
              <a:spcBef>
                <a:spcPts val="0"/>
              </a:spcBef>
              <a:buSzPct val="100000"/>
            </a:pPr>
            <a:r>
              <a:rPr lang="en" sz="2400"/>
              <a:t>Future implications and directions</a:t>
            </a:r>
          </a:p>
          <a:p>
            <a:pPr marL="914400" lvl="1" indent="-342900" rtl="0">
              <a:spcBef>
                <a:spcPts val="0"/>
              </a:spcBef>
              <a:buSzPct val="100000"/>
            </a:pPr>
            <a:r>
              <a:rPr lang="en" sz="1800"/>
              <a:t>Need for further educational intervention</a:t>
            </a:r>
          </a:p>
          <a:p>
            <a:pPr marL="457200" lvl="0" indent="-381000" rtl="0">
              <a:spcBef>
                <a:spcPts val="0"/>
              </a:spcBef>
              <a:buSzPct val="100000"/>
            </a:pPr>
            <a:r>
              <a:rPr lang="en" sz="2400"/>
              <a:t>Evident impact</a:t>
            </a:r>
          </a:p>
        </p:txBody>
      </p:sp>
      <p:sp>
        <p:nvSpPr>
          <p:cNvPr id="373" name="Shape 373"/>
          <p:cNvSpPr txBox="1"/>
          <p:nvPr/>
        </p:nvSpPr>
        <p:spPr>
          <a:xfrm>
            <a:off x="870650" y="2558350"/>
            <a:ext cx="7139400" cy="1433100"/>
          </a:xfrm>
          <a:prstGeom prst="rect">
            <a:avLst/>
          </a:prstGeom>
          <a:noFill/>
          <a:ln>
            <a:noFill/>
          </a:ln>
        </p:spPr>
        <p:txBody>
          <a:bodyPr lIns="91425" tIns="91425" rIns="91425" bIns="91425" anchor="ctr" anchorCtr="0">
            <a:noAutofit/>
          </a:bodyPr>
          <a:lstStyle/>
          <a:p>
            <a:pPr lvl="0">
              <a:spcBef>
                <a:spcPts val="0"/>
              </a:spcBef>
              <a:buNone/>
            </a:pPr>
            <a:endParaRPr sz="2700" b="1">
              <a:solidFill>
                <a:schemeClr val="dk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77"/>
        <p:cNvGrpSpPr/>
        <p:nvPr/>
      </p:nvGrpSpPr>
      <p:grpSpPr>
        <a:xfrm>
          <a:off x="0" y="0"/>
          <a:ext cx="0" cy="0"/>
          <a:chOff x="0" y="0"/>
          <a:chExt cx="0" cy="0"/>
        </a:xfrm>
      </p:grpSpPr>
      <p:sp>
        <p:nvSpPr>
          <p:cNvPr id="378" name="Shape 378"/>
          <p:cNvSpPr txBox="1"/>
          <p:nvPr/>
        </p:nvSpPr>
        <p:spPr>
          <a:xfrm>
            <a:off x="366150" y="1393025"/>
            <a:ext cx="8411700" cy="1875300"/>
          </a:xfrm>
          <a:prstGeom prst="rect">
            <a:avLst/>
          </a:prstGeom>
          <a:noFill/>
          <a:ln>
            <a:noFill/>
          </a:ln>
        </p:spPr>
        <p:txBody>
          <a:bodyPr lIns="91425" tIns="91425" rIns="91425" bIns="91425" anchor="t" anchorCtr="0">
            <a:noAutofit/>
          </a:bodyPr>
          <a:lstStyle/>
          <a:p>
            <a:pPr lvl="0" algn="ctr">
              <a:spcBef>
                <a:spcPts val="0"/>
              </a:spcBef>
              <a:buNone/>
            </a:pPr>
            <a:r>
              <a:rPr lang="en" sz="4900" b="1">
                <a:solidFill>
                  <a:schemeClr val="dk2"/>
                </a:solidFill>
              </a:rPr>
              <a:t>#standwithsyria </a:t>
            </a:r>
          </a:p>
          <a:p>
            <a:pPr lvl="0" algn="ctr">
              <a:spcBef>
                <a:spcPts val="0"/>
              </a:spcBef>
              <a:buNone/>
            </a:pPr>
            <a:r>
              <a:rPr lang="en" sz="4900" b="1">
                <a:solidFill>
                  <a:schemeClr val="dk2"/>
                </a:solidFill>
              </a:rPr>
              <a:t>Because we are all human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descr="Filmmaker Lior Sperandeo captures the raw emotion of life as a refugee. According to the UN, 865,000 refugees and migrants reached Greece by sea in 2015. See a harrowing landing in this striking short film that captures the poignant story of Syrian people seeking safety and those that come to their aid. ➡ Subscribe: http://bit.ly/NatGeoSubscribe ➡ Get More Short Film Showcase: http://bit.ly/Shortfilmshowcase  About Short Film Showcase: A curated collection of the most captivating documentary shorts from filmmakers around the world. Know of a great short film that should be part of our Showcase? Email SFS@ngs.org to submit a video for consideration. See more from National Geographic's Short Film Showcase at http://documentary.com  Get More National Geographic: Official Site: http://bit.ly/NatGeoOfficialSite Facebook: http://bit.ly/FBNatGeo Twitter: http://bit.ly/NatGeoTwitter Instagram: http://bit.ly/NatGeoInsta  About National Geographic: National Geographic is the world's premium destination for science, exploration, and adventure. Through their world-class scientists, photographers, journalists, and filmmakers, Nat Geo gets you closer to the stories that matter and past the edge of what's possible.  Syrian Refugees: A Human Crisis Revealed in a Powerful Short Film | Short Film Showcase https://youtu.be/hiujzFNgHcE  National Geographic https://www.youtube.com/natgeo" title="Syrian Refugees: A Human Crisis Revealed in a Powerful Short Film | Short Film Showcase">
            <a:hlinkClick r:id="rId3"/>
          </p:cNvPr>
          <p:cNvSpPr/>
          <p:nvPr/>
        </p:nvSpPr>
        <p:spPr>
          <a:xfrm>
            <a:off x="1143000" y="0"/>
            <a:ext cx="6858000" cy="5143500"/>
          </a:xfrm>
          <a:prstGeom prst="rect">
            <a:avLst/>
          </a:prstGeom>
          <a:blipFill>
            <a:blip r:embed="rId4">
              <a:alphaModFix/>
            </a:blip>
            <a:stretch>
              <a:fillRect/>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descr="Syrian children need our help. The impacts of war are devastating and this conflict has already consumed three long years. Let's speak up: Don't let the #childrenofsyria lose another year to bloodshed and suffering. #NOlostgeneration  How you can help: -Learn more and donate to the Syrian Refugee Crisis appeal at http://www.worldvision.com.au/syria -Sign the petition http://wva.me/petition4syria  -Share this video" title="The impact of war on children | Syrian Refugee Crisis">
            <a:hlinkClick r:id="rId3"/>
          </p:cNvPr>
          <p:cNvSpPr/>
          <p:nvPr/>
        </p:nvSpPr>
        <p:spPr>
          <a:xfrm>
            <a:off x="1143000" y="0"/>
            <a:ext cx="6858000" cy="5143500"/>
          </a:xfrm>
          <a:prstGeom prst="rect">
            <a:avLst/>
          </a:prstGeom>
          <a:blipFill>
            <a:blip r:embed="rId4">
              <a:alphaModFix/>
            </a:blip>
            <a:stretch>
              <a:fillRect/>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Why did we do this project?</a:t>
            </a:r>
          </a:p>
        </p:txBody>
      </p:sp>
      <p:sp>
        <p:nvSpPr>
          <p:cNvPr id="172" name="Shape 17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 Connection to Scholars for Syria </a:t>
            </a:r>
          </a:p>
          <a:p>
            <a:pPr lvl="0">
              <a:spcBef>
                <a:spcPts val="0"/>
              </a:spcBef>
              <a:buNone/>
            </a:pPr>
            <a:r>
              <a:rPr lang="en"/>
              <a:t>- High percentage of Syrian students at the University of Evansville</a:t>
            </a:r>
          </a:p>
          <a:p>
            <a:pPr lvl="0">
              <a:spcBef>
                <a:spcPts val="0"/>
              </a:spcBef>
              <a:buNone/>
            </a:pPr>
            <a:r>
              <a:rPr lang="en"/>
              <a:t>- Awareness of general apathy and explicit hatred toward Syrians</a:t>
            </a:r>
          </a:p>
          <a:p>
            <a:pPr lvl="0">
              <a:spcBef>
                <a:spcPts val="0"/>
              </a:spcBef>
              <a:buNone/>
            </a:pPr>
            <a:r>
              <a:rPr lang="en"/>
              <a:t>-Compassion towards Syrians especially with respect to the current political climate</a:t>
            </a:r>
          </a:p>
          <a:p>
            <a:pPr lvl="0">
              <a:spcBef>
                <a:spcPts val="0"/>
              </a:spcBef>
              <a:buNone/>
            </a:pPr>
            <a:r>
              <a:rPr lang="en"/>
              <a:t>-Desire to dialogue </a:t>
            </a:r>
          </a:p>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animEffect transition="in" filter="fade">
                                      <p:cBhvr>
                                        <p:cTn id="7" dur="1000"/>
                                        <p:tgtEl>
                                          <p:spTgt spid="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
                                            <p:txEl>
                                              <p:pRg st="1" end="1"/>
                                            </p:txEl>
                                          </p:spTgt>
                                        </p:tgtEl>
                                        <p:attrNameLst>
                                          <p:attrName>style.visibility</p:attrName>
                                        </p:attrNameLst>
                                      </p:cBhvr>
                                      <p:to>
                                        <p:strVal val="visible"/>
                                      </p:to>
                                    </p:set>
                                    <p:animEffect transition="in" filter="fade">
                                      <p:cBhvr>
                                        <p:cTn id="12" dur="1000"/>
                                        <p:tgtEl>
                                          <p:spTgt spid="1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2">
                                            <p:txEl>
                                              <p:pRg st="2" end="2"/>
                                            </p:txEl>
                                          </p:spTgt>
                                        </p:tgtEl>
                                        <p:attrNameLst>
                                          <p:attrName>style.visibility</p:attrName>
                                        </p:attrNameLst>
                                      </p:cBhvr>
                                      <p:to>
                                        <p:strVal val="visible"/>
                                      </p:to>
                                    </p:set>
                                    <p:animEffect transition="in" filter="fade">
                                      <p:cBhvr>
                                        <p:cTn id="17" dur="1000"/>
                                        <p:tgtEl>
                                          <p:spTgt spid="1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2">
                                            <p:txEl>
                                              <p:pRg st="3" end="3"/>
                                            </p:txEl>
                                          </p:spTgt>
                                        </p:tgtEl>
                                        <p:attrNameLst>
                                          <p:attrName>style.visibility</p:attrName>
                                        </p:attrNameLst>
                                      </p:cBhvr>
                                      <p:to>
                                        <p:strVal val="visible"/>
                                      </p:to>
                                    </p:set>
                                    <p:animEffect transition="in" filter="fade">
                                      <p:cBhvr>
                                        <p:cTn id="22" dur="1000"/>
                                        <p:tgtEl>
                                          <p:spTgt spid="1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2">
                                            <p:txEl>
                                              <p:pRg st="4" end="4"/>
                                            </p:txEl>
                                          </p:spTgt>
                                        </p:tgtEl>
                                        <p:attrNameLst>
                                          <p:attrName>style.visibility</p:attrName>
                                        </p:attrNameLst>
                                      </p:cBhvr>
                                      <p:to>
                                        <p:strVal val="visible"/>
                                      </p:to>
                                    </p:set>
                                    <p:animEffect transition="in" filter="fade">
                                      <p:cBhvr>
                                        <p:cTn id="27" dur="1000"/>
                                        <p:tgtEl>
                                          <p:spTgt spid="17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2">
                                            <p:txEl>
                                              <p:pRg st="5" end="5"/>
                                            </p:txEl>
                                          </p:spTgt>
                                        </p:tgtEl>
                                        <p:attrNameLst>
                                          <p:attrName>style.visibility</p:attrName>
                                        </p:attrNameLst>
                                      </p:cBhvr>
                                      <p:to>
                                        <p:strVal val="visible"/>
                                      </p:to>
                                    </p:set>
                                    <p:animEffect transition="in" filter="fade">
                                      <p:cBhvr>
                                        <p:cTn id="32" dur="1000"/>
                                        <p:tgtEl>
                                          <p:spTgt spid="17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What did we do?</a:t>
            </a:r>
          </a:p>
        </p:txBody>
      </p:sp>
      <p:sp>
        <p:nvSpPr>
          <p:cNvPr id="178" name="Shape 17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-Educated high school students in the EVSC about the Syrian Crisis </a:t>
            </a:r>
          </a:p>
          <a:p>
            <a:pPr lvl="0">
              <a:spcBef>
                <a:spcPts val="0"/>
              </a:spcBef>
              <a:buNone/>
            </a:pPr>
            <a:r>
              <a:rPr lang="en"/>
              <a:t>-Connected with Syrian students at UE to help them develop their personal stories into a presentation format</a:t>
            </a:r>
          </a:p>
          <a:p>
            <a:pPr lvl="0">
              <a:spcBef>
                <a:spcPts val="0"/>
              </a:spcBef>
              <a:buNone/>
            </a:pPr>
            <a:r>
              <a:rPr lang="en"/>
              <a:t>-Facilitated presentations with Syrian student volunteers</a:t>
            </a:r>
          </a:p>
          <a:p>
            <a:pPr lvl="0">
              <a:spcBef>
                <a:spcPts val="0"/>
              </a:spcBef>
              <a:buNone/>
            </a:pPr>
            <a:r>
              <a:rPr lang="en"/>
              <a:t>-Collected data on the impacts of programming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Effect transition="in" filter="fade">
                                      <p:cBhvr>
                                        <p:cTn id="7" dur="1000"/>
                                        <p:tgtEl>
                                          <p:spTgt spid="1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xEl>
                                              <p:pRg st="1" end="1"/>
                                            </p:txEl>
                                          </p:spTgt>
                                        </p:tgtEl>
                                        <p:attrNameLst>
                                          <p:attrName>style.visibility</p:attrName>
                                        </p:attrNameLst>
                                      </p:cBhvr>
                                      <p:to>
                                        <p:strVal val="visible"/>
                                      </p:to>
                                    </p:set>
                                    <p:animEffect transition="in" filter="fade">
                                      <p:cBhvr>
                                        <p:cTn id="12" dur="1000"/>
                                        <p:tgtEl>
                                          <p:spTgt spid="1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8">
                                            <p:txEl>
                                              <p:pRg st="2" end="2"/>
                                            </p:txEl>
                                          </p:spTgt>
                                        </p:tgtEl>
                                        <p:attrNameLst>
                                          <p:attrName>style.visibility</p:attrName>
                                        </p:attrNameLst>
                                      </p:cBhvr>
                                      <p:to>
                                        <p:strVal val="visible"/>
                                      </p:to>
                                    </p:set>
                                    <p:animEffect transition="in" filter="fade">
                                      <p:cBhvr>
                                        <p:cTn id="17" dur="1000"/>
                                        <p:tgtEl>
                                          <p:spTgt spid="1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8">
                                            <p:txEl>
                                              <p:pRg st="3" end="3"/>
                                            </p:txEl>
                                          </p:spTgt>
                                        </p:tgtEl>
                                        <p:attrNameLst>
                                          <p:attrName>style.visibility</p:attrName>
                                        </p:attrNameLst>
                                      </p:cBhvr>
                                      <p:to>
                                        <p:strVal val="visible"/>
                                      </p:to>
                                    </p:set>
                                    <p:animEffect transition="in" filter="fade">
                                      <p:cBhvr>
                                        <p:cTn id="22" dur="1000"/>
                                        <p:tgtEl>
                                          <p:spTgt spid="1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Breakdown of the “Service” </a:t>
            </a:r>
          </a:p>
        </p:txBody>
      </p:sp>
      <p:sp>
        <p:nvSpPr>
          <p:cNvPr id="184" name="Shape 184"/>
          <p:cNvSpPr txBox="1">
            <a:spLocks noGrp="1"/>
          </p:cNvSpPr>
          <p:nvPr>
            <p:ph type="body" idx="1"/>
          </p:nvPr>
        </p:nvSpPr>
        <p:spPr>
          <a:xfrm>
            <a:off x="311700" y="1017725"/>
            <a:ext cx="8520600" cy="3902700"/>
          </a:xfrm>
          <a:prstGeom prst="rect">
            <a:avLst/>
          </a:prstGeom>
        </p:spPr>
        <p:txBody>
          <a:bodyPr lIns="91425" tIns="91425" rIns="91425" bIns="91425" anchor="t" anchorCtr="0">
            <a:noAutofit/>
          </a:bodyPr>
          <a:lstStyle/>
          <a:p>
            <a:pPr marL="457200" lvl="0" indent="-228600" rtl="0">
              <a:spcBef>
                <a:spcPts val="0"/>
              </a:spcBef>
              <a:spcAft>
                <a:spcPts val="1000"/>
              </a:spcAft>
              <a:buChar char="-"/>
            </a:pPr>
            <a:r>
              <a:rPr lang="en"/>
              <a:t>Scheduling </a:t>
            </a:r>
          </a:p>
          <a:p>
            <a:pPr marL="457200" lvl="0" indent="-228600" rtl="0">
              <a:spcBef>
                <a:spcPts val="0"/>
              </a:spcBef>
              <a:spcAft>
                <a:spcPts val="1000"/>
              </a:spcAft>
              <a:buChar char="-"/>
            </a:pPr>
            <a:r>
              <a:rPr lang="en"/>
              <a:t>Pre-survey </a:t>
            </a:r>
          </a:p>
          <a:p>
            <a:pPr marL="457200" lvl="0" indent="-228600" rtl="0">
              <a:spcBef>
                <a:spcPts val="0"/>
              </a:spcBef>
              <a:spcAft>
                <a:spcPts val="1000"/>
              </a:spcAft>
              <a:buChar char="-"/>
            </a:pPr>
            <a:r>
              <a:rPr lang="en"/>
              <a:t>Traveling to high schools </a:t>
            </a:r>
          </a:p>
          <a:p>
            <a:pPr marL="457200" lvl="0" indent="-228600" rtl="0">
              <a:spcBef>
                <a:spcPts val="0"/>
              </a:spcBef>
              <a:spcAft>
                <a:spcPts val="1000"/>
              </a:spcAft>
              <a:buChar char="-"/>
            </a:pPr>
            <a:r>
              <a:rPr lang="en"/>
              <a:t>Presentation (link to videos)</a:t>
            </a:r>
          </a:p>
          <a:p>
            <a:pPr marL="914400" lvl="1" indent="-228600" rtl="0">
              <a:spcBef>
                <a:spcPts val="0"/>
              </a:spcBef>
              <a:spcAft>
                <a:spcPts val="1000"/>
              </a:spcAft>
              <a:buChar char="-"/>
            </a:pPr>
            <a:r>
              <a:rPr lang="en"/>
              <a:t>Syrian story (30 minutes)</a:t>
            </a:r>
          </a:p>
          <a:p>
            <a:pPr marL="914400" lvl="1" indent="-228600" rtl="0">
              <a:spcBef>
                <a:spcPts val="0"/>
              </a:spcBef>
              <a:spcAft>
                <a:spcPts val="1000"/>
              </a:spcAft>
              <a:buChar char="-"/>
            </a:pPr>
            <a:r>
              <a:rPr lang="en"/>
              <a:t>Question and Answer session</a:t>
            </a:r>
          </a:p>
          <a:p>
            <a:pPr marL="457200" lvl="0" indent="-228600" rtl="0">
              <a:spcBef>
                <a:spcPts val="0"/>
              </a:spcBef>
              <a:spcAft>
                <a:spcPts val="1000"/>
              </a:spcAft>
              <a:buChar char="-"/>
            </a:pPr>
            <a:r>
              <a:rPr lang="en"/>
              <a:t>Post survey </a:t>
            </a:r>
          </a:p>
          <a:p>
            <a:pPr marL="457200" lvl="0" indent="-228600" rtl="0">
              <a:spcBef>
                <a:spcPts val="0"/>
              </a:spcBef>
              <a:spcAft>
                <a:spcPts val="1000"/>
              </a:spcAft>
              <a:buChar char="-"/>
            </a:pPr>
            <a:r>
              <a:rPr lang="en"/>
              <a:t>White Board #standwithsyria project</a:t>
            </a:r>
          </a:p>
          <a:p>
            <a:pPr lvl="0" rtl="0">
              <a:spcBef>
                <a:spcPts val="0"/>
              </a:spcBef>
              <a:spcAft>
                <a:spcPts val="1000"/>
              </a:spcAft>
              <a:buNone/>
            </a:pPr>
            <a:r>
              <a:rPr lang="en"/>
              <a:t>-	Optional Reflection Prompt </a:t>
            </a:r>
          </a:p>
          <a:p>
            <a:pPr marL="0" lvl="0" indent="0">
              <a:spcBef>
                <a:spcPts val="0"/>
              </a:spcBef>
              <a:buNone/>
            </a:pPr>
            <a:endParaRPr/>
          </a:p>
        </p:txBody>
      </p:sp>
      <p:pic>
        <p:nvPicPr>
          <p:cNvPr id="185" name="Shape 185" descr="IMG_9526.JPG"/>
          <p:cNvPicPr preferRelativeResize="0"/>
          <p:nvPr/>
        </p:nvPicPr>
        <p:blipFill>
          <a:blip r:embed="rId3">
            <a:alphaModFix/>
          </a:blip>
          <a:stretch>
            <a:fillRect/>
          </a:stretch>
        </p:blipFill>
        <p:spPr>
          <a:xfrm>
            <a:off x="4804650" y="984900"/>
            <a:ext cx="4075847" cy="3056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animEffect transition="in" filter="fade">
                                      <p:cBhvr>
                                        <p:cTn id="7" dur="1000"/>
                                        <p:tgtEl>
                                          <p:spTgt spid="1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
                                            <p:txEl>
                                              <p:pRg st="1" end="1"/>
                                            </p:txEl>
                                          </p:spTgt>
                                        </p:tgtEl>
                                        <p:attrNameLst>
                                          <p:attrName>style.visibility</p:attrName>
                                        </p:attrNameLst>
                                      </p:cBhvr>
                                      <p:to>
                                        <p:strVal val="visible"/>
                                      </p:to>
                                    </p:set>
                                    <p:animEffect transition="in" filter="fade">
                                      <p:cBhvr>
                                        <p:cTn id="12" dur="1000"/>
                                        <p:tgtEl>
                                          <p:spTgt spid="1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
                                            <p:txEl>
                                              <p:pRg st="2" end="2"/>
                                            </p:txEl>
                                          </p:spTgt>
                                        </p:tgtEl>
                                        <p:attrNameLst>
                                          <p:attrName>style.visibility</p:attrName>
                                        </p:attrNameLst>
                                      </p:cBhvr>
                                      <p:to>
                                        <p:strVal val="visible"/>
                                      </p:to>
                                    </p:set>
                                    <p:animEffect transition="in" filter="fade">
                                      <p:cBhvr>
                                        <p:cTn id="17" dur="1000"/>
                                        <p:tgtEl>
                                          <p:spTgt spid="1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
                                            <p:txEl>
                                              <p:pRg st="3" end="3"/>
                                            </p:txEl>
                                          </p:spTgt>
                                        </p:tgtEl>
                                        <p:attrNameLst>
                                          <p:attrName>style.visibility</p:attrName>
                                        </p:attrNameLst>
                                      </p:cBhvr>
                                      <p:to>
                                        <p:strVal val="visible"/>
                                      </p:to>
                                    </p:set>
                                    <p:animEffect transition="in" filter="fade">
                                      <p:cBhvr>
                                        <p:cTn id="22" dur="1000"/>
                                        <p:tgtEl>
                                          <p:spTgt spid="18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
                                            <p:txEl>
                                              <p:pRg st="4" end="4"/>
                                            </p:txEl>
                                          </p:spTgt>
                                        </p:tgtEl>
                                        <p:attrNameLst>
                                          <p:attrName>style.visibility</p:attrName>
                                        </p:attrNameLst>
                                      </p:cBhvr>
                                      <p:to>
                                        <p:strVal val="visible"/>
                                      </p:to>
                                    </p:set>
                                    <p:animEffect transition="in" filter="fade">
                                      <p:cBhvr>
                                        <p:cTn id="27" dur="1000"/>
                                        <p:tgtEl>
                                          <p:spTgt spid="18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4">
                                            <p:txEl>
                                              <p:pRg st="5" end="5"/>
                                            </p:txEl>
                                          </p:spTgt>
                                        </p:tgtEl>
                                        <p:attrNameLst>
                                          <p:attrName>style.visibility</p:attrName>
                                        </p:attrNameLst>
                                      </p:cBhvr>
                                      <p:to>
                                        <p:strVal val="visible"/>
                                      </p:to>
                                    </p:set>
                                    <p:animEffect transition="in" filter="fade">
                                      <p:cBhvr>
                                        <p:cTn id="32" dur="1000"/>
                                        <p:tgtEl>
                                          <p:spTgt spid="18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4">
                                            <p:txEl>
                                              <p:pRg st="6" end="6"/>
                                            </p:txEl>
                                          </p:spTgt>
                                        </p:tgtEl>
                                        <p:attrNameLst>
                                          <p:attrName>style.visibility</p:attrName>
                                        </p:attrNameLst>
                                      </p:cBhvr>
                                      <p:to>
                                        <p:strVal val="visible"/>
                                      </p:to>
                                    </p:set>
                                    <p:animEffect transition="in" filter="fade">
                                      <p:cBhvr>
                                        <p:cTn id="37" dur="1000"/>
                                        <p:tgtEl>
                                          <p:spTgt spid="18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4">
                                            <p:txEl>
                                              <p:pRg st="7" end="7"/>
                                            </p:txEl>
                                          </p:spTgt>
                                        </p:tgtEl>
                                        <p:attrNameLst>
                                          <p:attrName>style.visibility</p:attrName>
                                        </p:attrNameLst>
                                      </p:cBhvr>
                                      <p:to>
                                        <p:strVal val="visible"/>
                                      </p:to>
                                    </p:set>
                                    <p:animEffect transition="in" filter="fade">
                                      <p:cBhvr>
                                        <p:cTn id="42" dur="1000"/>
                                        <p:tgtEl>
                                          <p:spTgt spid="18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4">
                                            <p:txEl>
                                              <p:pRg st="8" end="8"/>
                                            </p:txEl>
                                          </p:spTgt>
                                        </p:tgtEl>
                                        <p:attrNameLst>
                                          <p:attrName>style.visibility</p:attrName>
                                        </p:attrNameLst>
                                      </p:cBhvr>
                                      <p:to>
                                        <p:strVal val="visible"/>
                                      </p:to>
                                    </p:set>
                                    <p:animEffect transition="in" filter="fade">
                                      <p:cBhvr>
                                        <p:cTn id="47" dur="1000"/>
                                        <p:tgtEl>
                                          <p:spTgt spid="18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4">
                                            <p:txEl>
                                              <p:pRg st="9" end="9"/>
                                            </p:txEl>
                                          </p:spTgt>
                                        </p:tgtEl>
                                        <p:attrNameLst>
                                          <p:attrName>style.visibility</p:attrName>
                                        </p:attrNameLst>
                                      </p:cBhvr>
                                      <p:to>
                                        <p:strVal val="visible"/>
                                      </p:to>
                                    </p:set>
                                    <p:animEffect transition="in" filter="fade">
                                      <p:cBhvr>
                                        <p:cTn id="52" dur="1000"/>
                                        <p:tgtEl>
                                          <p:spTgt spid="18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Who was involved? </a:t>
            </a:r>
          </a:p>
        </p:txBody>
      </p:sp>
      <p:sp>
        <p:nvSpPr>
          <p:cNvPr id="191" name="Shape 191"/>
          <p:cNvSpPr txBox="1">
            <a:spLocks noGrp="1"/>
          </p:cNvSpPr>
          <p:nvPr>
            <p:ph type="body" idx="1"/>
          </p:nvPr>
        </p:nvSpPr>
        <p:spPr>
          <a:xfrm>
            <a:off x="311700" y="1017725"/>
            <a:ext cx="8520600" cy="1745400"/>
          </a:xfrm>
          <a:prstGeom prst="rect">
            <a:avLst/>
          </a:prstGeom>
        </p:spPr>
        <p:txBody>
          <a:bodyPr lIns="91425" tIns="91425" rIns="91425" bIns="91425" anchor="t" anchorCtr="0">
            <a:noAutofit/>
          </a:bodyPr>
          <a:lstStyle/>
          <a:p>
            <a:pPr marL="457200" lvl="0" indent="-228600" rtl="0">
              <a:spcBef>
                <a:spcPts val="0"/>
              </a:spcBef>
            </a:pPr>
            <a:r>
              <a:rPr lang="en"/>
              <a:t>Scholars for Syria</a:t>
            </a:r>
          </a:p>
          <a:p>
            <a:pPr marL="914400" lvl="1" indent="-228600" rtl="0">
              <a:spcBef>
                <a:spcPts val="0"/>
              </a:spcBef>
            </a:pPr>
            <a:r>
              <a:rPr lang="en"/>
              <a:t>Gail Vignola </a:t>
            </a:r>
          </a:p>
          <a:p>
            <a:pPr marL="914400" lvl="1" indent="-228600" rtl="0">
              <a:spcBef>
                <a:spcPts val="0"/>
              </a:spcBef>
            </a:pPr>
            <a:r>
              <a:rPr lang="en"/>
              <a:t>Kent Houston</a:t>
            </a:r>
          </a:p>
          <a:p>
            <a:pPr marL="914400" lvl="1" indent="-228600" rtl="0">
              <a:spcBef>
                <a:spcPts val="0"/>
              </a:spcBef>
            </a:pPr>
            <a:r>
              <a:rPr lang="en"/>
              <a:t>Megan King</a:t>
            </a:r>
          </a:p>
          <a:p>
            <a:pPr marL="914400" lvl="1" indent="-228600" rtl="0">
              <a:spcBef>
                <a:spcPts val="0"/>
              </a:spcBef>
            </a:pPr>
            <a:r>
              <a:rPr lang="en"/>
              <a:t>Deb Schade</a:t>
            </a:r>
          </a:p>
          <a:p>
            <a:pPr marL="914400" lvl="1" indent="-228600" rtl="0">
              <a:spcBef>
                <a:spcPts val="0"/>
              </a:spcBef>
            </a:pPr>
            <a:r>
              <a:rPr lang="en"/>
              <a:t>Judy Quanty </a:t>
            </a:r>
          </a:p>
        </p:txBody>
      </p:sp>
      <p:sp>
        <p:nvSpPr>
          <p:cNvPr id="192" name="Shape 192"/>
          <p:cNvSpPr txBox="1"/>
          <p:nvPr/>
        </p:nvSpPr>
        <p:spPr>
          <a:xfrm>
            <a:off x="348150" y="2687450"/>
            <a:ext cx="8447700" cy="1415400"/>
          </a:xfrm>
          <a:prstGeom prst="rect">
            <a:avLst/>
          </a:prstGeom>
          <a:noFill/>
          <a:ln>
            <a:noFill/>
          </a:ln>
        </p:spPr>
        <p:txBody>
          <a:bodyPr lIns="91425" tIns="91425" rIns="91425" bIns="91425" anchor="t" anchorCtr="0">
            <a:noAutofit/>
          </a:bodyPr>
          <a:lstStyle/>
          <a:p>
            <a:pPr marL="457200" lvl="0" indent="-342900" rtl="0">
              <a:lnSpc>
                <a:spcPct val="115000"/>
              </a:lnSpc>
              <a:spcBef>
                <a:spcPts val="0"/>
              </a:spcBef>
              <a:spcAft>
                <a:spcPts val="1600"/>
              </a:spcAft>
              <a:buClr>
                <a:schemeClr val="accent3"/>
              </a:buClr>
              <a:buSzPct val="100000"/>
              <a:buFont typeface="Proxima Nova"/>
            </a:pPr>
            <a:r>
              <a:rPr lang="en" sz="1800">
                <a:solidFill>
                  <a:schemeClr val="accent3"/>
                </a:solidFill>
                <a:latin typeface="Proxima Nova"/>
                <a:ea typeface="Proxima Nova"/>
                <a:cs typeface="Proxima Nova"/>
                <a:sym typeface="Proxima Nova"/>
              </a:rPr>
              <a:t>Syrian Students</a:t>
            </a:r>
          </a:p>
          <a:p>
            <a:pPr marL="914400" lvl="1" indent="-228600" rtl="0">
              <a:lnSpc>
                <a:spcPct val="115000"/>
              </a:lnSpc>
              <a:spcBef>
                <a:spcPts val="0"/>
              </a:spcBef>
              <a:spcAft>
                <a:spcPts val="1600"/>
              </a:spcAft>
              <a:buClr>
                <a:schemeClr val="accent3"/>
              </a:buClr>
              <a:buFont typeface="Proxima Nova"/>
            </a:pPr>
            <a:r>
              <a:rPr lang="en">
                <a:solidFill>
                  <a:schemeClr val="accent3"/>
                </a:solidFill>
                <a:latin typeface="Proxima Nova"/>
                <a:ea typeface="Proxima Nova"/>
                <a:cs typeface="Proxima Nova"/>
                <a:sym typeface="Proxima Nova"/>
              </a:rPr>
              <a:t>Hashem Hatahet</a:t>
            </a:r>
          </a:p>
          <a:p>
            <a:pPr marL="914400" lvl="1" indent="-228600" rtl="0">
              <a:lnSpc>
                <a:spcPct val="115000"/>
              </a:lnSpc>
              <a:spcBef>
                <a:spcPts val="0"/>
              </a:spcBef>
              <a:spcAft>
                <a:spcPts val="1600"/>
              </a:spcAft>
              <a:buClr>
                <a:schemeClr val="accent3"/>
              </a:buClr>
              <a:buFont typeface="Proxima Nova"/>
            </a:pPr>
            <a:r>
              <a:rPr lang="en">
                <a:solidFill>
                  <a:schemeClr val="accent3"/>
                </a:solidFill>
                <a:latin typeface="Proxima Nova"/>
                <a:ea typeface="Proxima Nova"/>
                <a:cs typeface="Proxima Nova"/>
                <a:sym typeface="Proxima Nova"/>
              </a:rPr>
              <a:t>Ahmad Ismaiel</a:t>
            </a:r>
          </a:p>
          <a:p>
            <a:pPr marL="914400" lvl="1" indent="-228600" rtl="0">
              <a:lnSpc>
                <a:spcPct val="115000"/>
              </a:lnSpc>
              <a:spcBef>
                <a:spcPts val="0"/>
              </a:spcBef>
              <a:spcAft>
                <a:spcPts val="1600"/>
              </a:spcAft>
              <a:buClr>
                <a:schemeClr val="accent3"/>
              </a:buClr>
              <a:buFont typeface="Proxima Nova"/>
            </a:pPr>
            <a:r>
              <a:rPr lang="en">
                <a:solidFill>
                  <a:schemeClr val="accent3"/>
                </a:solidFill>
                <a:latin typeface="Proxima Nova"/>
                <a:ea typeface="Proxima Nova"/>
                <a:cs typeface="Proxima Nova"/>
                <a:sym typeface="Proxima Nova"/>
              </a:rPr>
              <a:t>Walid Hasanato</a:t>
            </a:r>
          </a:p>
          <a:p>
            <a:pPr marL="914400" lvl="1" indent="-228600" rtl="0">
              <a:lnSpc>
                <a:spcPct val="115000"/>
              </a:lnSpc>
              <a:spcBef>
                <a:spcPts val="0"/>
              </a:spcBef>
              <a:spcAft>
                <a:spcPts val="1600"/>
              </a:spcAft>
              <a:buClr>
                <a:schemeClr val="accent3"/>
              </a:buClr>
              <a:buFont typeface="Proxima Nova"/>
            </a:pPr>
            <a:r>
              <a:rPr lang="en">
                <a:solidFill>
                  <a:schemeClr val="accent3"/>
                </a:solidFill>
                <a:latin typeface="Proxima Nova"/>
                <a:ea typeface="Proxima Nova"/>
                <a:cs typeface="Proxima Nova"/>
                <a:sym typeface="Proxima Nova"/>
              </a:rPr>
              <a:t>Ghaith Safi</a:t>
            </a:r>
          </a:p>
        </p:txBody>
      </p:sp>
      <p:sp>
        <p:nvSpPr>
          <p:cNvPr id="193" name="Shape 193"/>
          <p:cNvSpPr txBox="1"/>
          <p:nvPr/>
        </p:nvSpPr>
        <p:spPr>
          <a:xfrm>
            <a:off x="359100" y="4049425"/>
            <a:ext cx="6873000" cy="719100"/>
          </a:xfrm>
          <a:prstGeom prst="rect">
            <a:avLst/>
          </a:prstGeom>
          <a:noFill/>
          <a:ln>
            <a:noFill/>
          </a:ln>
        </p:spPr>
        <p:txBody>
          <a:bodyPr lIns="91425" tIns="91425" rIns="91425" bIns="91425" anchor="t" anchorCtr="0">
            <a:noAutofit/>
          </a:bodyPr>
          <a:lstStyle/>
          <a:p>
            <a:pPr marL="457200" lvl="0" indent="-342900" rtl="0">
              <a:lnSpc>
                <a:spcPct val="115000"/>
              </a:lnSpc>
              <a:spcBef>
                <a:spcPts val="0"/>
              </a:spcBef>
              <a:spcAft>
                <a:spcPts val="1600"/>
              </a:spcAft>
              <a:buClr>
                <a:schemeClr val="accent3"/>
              </a:buClr>
              <a:buSzPct val="100000"/>
              <a:buFont typeface="Proxima Nova"/>
            </a:pPr>
            <a:r>
              <a:rPr lang="en" sz="1800">
                <a:solidFill>
                  <a:schemeClr val="accent3"/>
                </a:solidFill>
                <a:latin typeface="Proxima Nova"/>
                <a:ea typeface="Proxima Nova"/>
                <a:cs typeface="Proxima Nova"/>
                <a:sym typeface="Proxima Nova"/>
              </a:rPr>
              <a:t>Aces Media Group </a:t>
            </a:r>
          </a:p>
          <a:p>
            <a:pPr marL="914400" lvl="1" indent="-228600" rtl="0">
              <a:lnSpc>
                <a:spcPct val="115000"/>
              </a:lnSpc>
              <a:spcBef>
                <a:spcPts val="0"/>
              </a:spcBef>
              <a:spcAft>
                <a:spcPts val="1600"/>
              </a:spcAft>
              <a:buClr>
                <a:schemeClr val="accent3"/>
              </a:buClr>
              <a:buFont typeface="Proxima Nova"/>
            </a:pPr>
            <a:r>
              <a:rPr lang="en">
                <a:solidFill>
                  <a:schemeClr val="accent3"/>
                </a:solidFill>
                <a:latin typeface="Proxima Nova"/>
                <a:ea typeface="Proxima Nova"/>
                <a:cs typeface="Proxima Nova"/>
                <a:sym typeface="Proxima Nova"/>
              </a:rPr>
              <a:t>Jacob Lutz</a:t>
            </a:r>
          </a:p>
        </p:txBody>
      </p:sp>
      <p:pic>
        <p:nvPicPr>
          <p:cNvPr id="194" name="Shape 194" descr="IMG_9539.JPG"/>
          <p:cNvPicPr preferRelativeResize="0"/>
          <p:nvPr/>
        </p:nvPicPr>
        <p:blipFill>
          <a:blip r:embed="rId3">
            <a:alphaModFix/>
          </a:blip>
          <a:stretch>
            <a:fillRect/>
          </a:stretch>
        </p:blipFill>
        <p:spPr>
          <a:xfrm>
            <a:off x="3931625" y="1017724"/>
            <a:ext cx="4933550" cy="37001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10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2"/>
                                        </p:tgtEl>
                                        <p:attrNameLst>
                                          <p:attrName>style.visibility</p:attrName>
                                        </p:attrNameLst>
                                      </p:cBhvr>
                                      <p:to>
                                        <p:strVal val="visible"/>
                                      </p:to>
                                    </p:set>
                                    <p:animEffect transition="in" filter="fade">
                                      <p:cBhvr>
                                        <p:cTn id="12" dur="1000"/>
                                        <p:tgtEl>
                                          <p:spTgt spid="1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3"/>
                                        </p:tgtEl>
                                        <p:attrNameLst>
                                          <p:attrName>style.visibility</p:attrName>
                                        </p:attrNameLst>
                                      </p:cBhvr>
                                      <p:to>
                                        <p:strVal val="visible"/>
                                      </p:to>
                                    </p:set>
                                    <p:animEffect transition="in" filter="fade">
                                      <p:cBhvr>
                                        <p:cTn id="17" dur="10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2840</Words>
  <Application>Microsoft Office PowerPoint</Application>
  <PresentationFormat>On-screen Show (16:9)</PresentationFormat>
  <Paragraphs>238</Paragraphs>
  <Slides>39</Slides>
  <Notes>39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Arial</vt:lpstr>
      <vt:lpstr>Proxima Nova</vt:lpstr>
      <vt:lpstr>Calibri</vt:lpstr>
      <vt:lpstr>Times New Roman</vt:lpstr>
      <vt:lpstr>spearmint</vt:lpstr>
      <vt:lpstr>Office Theme</vt:lpstr>
      <vt:lpstr>Scholars for Syria GAP Project</vt:lpstr>
      <vt:lpstr>Overview of Presentation</vt:lpstr>
      <vt:lpstr>What is the Syrian Crisis?</vt:lpstr>
      <vt:lpstr>PowerPoint Presentation</vt:lpstr>
      <vt:lpstr>PowerPoint Presentation</vt:lpstr>
      <vt:lpstr>Why did we do this project?</vt:lpstr>
      <vt:lpstr>What did we do?</vt:lpstr>
      <vt:lpstr>Breakdown of the “Service” </vt:lpstr>
      <vt:lpstr>Who was involved? </vt:lpstr>
      <vt:lpstr>Who did it impact?</vt:lpstr>
      <vt:lpstr>Results</vt:lpstr>
      <vt:lpstr>Demographics </vt:lpstr>
      <vt:lpstr>Demographics </vt:lpstr>
      <vt:lpstr>PowerPoint Presentation</vt:lpstr>
      <vt:lpstr>What comes to your mind when you hear the word Syria?</vt:lpstr>
      <vt:lpstr>Free Response:  What do you think of when you hear the word “Syria”?</vt:lpstr>
      <vt:lpstr>PowerPoint Presentation</vt:lpstr>
      <vt:lpstr>Can you please explain what you know about the war?</vt:lpstr>
      <vt:lpstr>PowerPoint Presentation</vt:lpstr>
      <vt:lpstr>PowerPoint Presentation</vt:lpstr>
      <vt:lpstr>PowerPoint Presentation</vt:lpstr>
      <vt:lpstr>Why do you feel this way about their entry?</vt:lpstr>
      <vt:lpstr>Syrians are currently not allowed to enter the United States.  Do you agree with this decision?  Why do you feel this way about their entry?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Optional Reflection Responses</vt:lpstr>
      <vt:lpstr>Why should people care about the events going on in Syria?</vt:lpstr>
      <vt:lpstr>Why are people scared when they hear the word “Syrian”?  Why is it important for people to be informed before making judgements about a group of people?</vt:lpstr>
      <vt:lpstr>How important is education?  How do you feel knowing that children in refugee camps are in danger of growing up without access to education? What are the dangers of a lack of education?</vt:lpstr>
      <vt:lpstr>Whiteboard Campaign</vt:lpstr>
      <vt:lpstr>Conclusion</vt:lpstr>
      <vt:lpstr>Sustainability</vt:lpstr>
      <vt:lpstr>Closing Remarks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Scholars for Syria GAP Project</dc:title>
  <cp:lastModifiedBy>Kendra Mehling</cp:lastModifiedBy>
  <cp:revision>1</cp:revision>
  <dcterms:modified xsi:type="dcterms:W3CDTF">2016-12-08T18:49:56Z</dcterms:modified>
</cp:coreProperties>
</file>